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995" r:id="rId2"/>
    <p:sldId id="2996" r:id="rId3"/>
    <p:sldId id="2997" r:id="rId4"/>
    <p:sldId id="2730" r:id="rId5"/>
    <p:sldId id="2938" r:id="rId6"/>
    <p:sldId id="2942" r:id="rId7"/>
    <p:sldId id="2939" r:id="rId8"/>
    <p:sldId id="2943" r:id="rId9"/>
    <p:sldId id="2944" r:id="rId10"/>
    <p:sldId id="3001" r:id="rId11"/>
    <p:sldId id="2940" r:id="rId12"/>
    <p:sldId id="2987" r:id="rId13"/>
    <p:sldId id="2988" r:id="rId14"/>
    <p:sldId id="2989" r:id="rId15"/>
    <p:sldId id="3002" r:id="rId16"/>
    <p:sldId id="34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orian Tuder" initials="F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E32"/>
    <a:srgbClr val="8BFF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78" autoAdjust="0"/>
    <p:restoredTop sz="93792" autoAdjust="0"/>
  </p:normalViewPr>
  <p:slideViewPr>
    <p:cSldViewPr snapToGrid="0">
      <p:cViewPr varScale="1">
        <p:scale>
          <a:sx n="62" d="100"/>
          <a:sy n="62" d="100"/>
        </p:scale>
        <p:origin x="220" y="5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831A27-CA99-4519-8576-7E46B14B4989}" type="doc">
      <dgm:prSet loTypeId="urn:microsoft.com/office/officeart/2005/8/layout/hProcess4" loCatId="process" qsTypeId="urn:microsoft.com/office/officeart/2005/8/quickstyle/simple1" qsCatId="simple" csTypeId="urn:microsoft.com/office/officeart/2005/8/colors/accent1_1" csCatId="accent1" phldr="1"/>
      <dgm:spPr/>
      <dgm:t>
        <a:bodyPr/>
        <a:lstStyle/>
        <a:p>
          <a:endParaRPr lang="en-GB"/>
        </a:p>
      </dgm:t>
    </dgm:pt>
    <dgm:pt modelId="{B204FDDD-1630-4735-8A16-74A9AE85218C}">
      <dgm:prSet phldrT="[Text]" custT="1"/>
      <dgm:spPr/>
      <dgm:t>
        <a:bodyPr/>
        <a:lstStyle/>
        <a:p>
          <a:r>
            <a:rPr lang="en-GB" sz="2000" dirty="0">
              <a:solidFill>
                <a:srgbClr val="2B5293"/>
              </a:solidFill>
            </a:rPr>
            <a:t>Investor/Business Support Organisation</a:t>
          </a:r>
        </a:p>
      </dgm:t>
    </dgm:pt>
    <dgm:pt modelId="{BF06834C-DAD5-4F9D-B8FE-7B6567A0D993}" type="parTrans" cxnId="{86F643D3-6EEF-4A65-9B76-D394448CEAAA}">
      <dgm:prSet/>
      <dgm:spPr/>
      <dgm:t>
        <a:bodyPr/>
        <a:lstStyle/>
        <a:p>
          <a:endParaRPr lang="en-GB"/>
        </a:p>
      </dgm:t>
    </dgm:pt>
    <dgm:pt modelId="{72E1F6B4-FE6A-4CBD-9A83-643BFE1F03F3}" type="sibTrans" cxnId="{86F643D3-6EEF-4A65-9B76-D394448CEAAA}">
      <dgm:prSet/>
      <dgm:spPr/>
      <dgm:t>
        <a:bodyPr/>
        <a:lstStyle/>
        <a:p>
          <a:endParaRPr lang="en-GB"/>
        </a:p>
      </dgm:t>
    </dgm:pt>
    <dgm:pt modelId="{6B8AC66B-A550-4868-9CC6-0A3FFB1718C0}">
      <dgm:prSet phldrT="[Text]"/>
      <dgm:spPr/>
      <dgm:t>
        <a:bodyPr/>
        <a:lstStyle/>
        <a:p>
          <a:r>
            <a:rPr lang="en-GB" dirty="0" err="1">
              <a:solidFill>
                <a:srgbClr val="2B5293"/>
              </a:solidFill>
            </a:rPr>
            <a:t>ToC</a:t>
          </a:r>
          <a:endParaRPr lang="en-GB" dirty="0">
            <a:solidFill>
              <a:srgbClr val="2B5293"/>
            </a:solidFill>
          </a:endParaRPr>
        </a:p>
      </dgm:t>
    </dgm:pt>
    <dgm:pt modelId="{7C7C367E-DDF9-4963-8EEB-47C712AE290F}" type="parTrans" cxnId="{F077771B-1B69-414D-961C-9CEF0C67FE1E}">
      <dgm:prSet/>
      <dgm:spPr/>
      <dgm:t>
        <a:bodyPr/>
        <a:lstStyle/>
        <a:p>
          <a:endParaRPr lang="en-GB"/>
        </a:p>
      </dgm:t>
    </dgm:pt>
    <dgm:pt modelId="{69218ADE-2FEA-4D2E-8039-46062D07134A}" type="sibTrans" cxnId="{F077771B-1B69-414D-961C-9CEF0C67FE1E}">
      <dgm:prSet/>
      <dgm:spPr/>
      <dgm:t>
        <a:bodyPr/>
        <a:lstStyle/>
        <a:p>
          <a:endParaRPr lang="en-GB"/>
        </a:p>
      </dgm:t>
    </dgm:pt>
    <dgm:pt modelId="{F10F3CAA-07C4-4FF8-8AB6-09B169A25AFA}">
      <dgm:prSet phldrT="[Text]"/>
      <dgm:spPr/>
      <dgm:t>
        <a:bodyPr/>
        <a:lstStyle/>
        <a:p>
          <a:r>
            <a:rPr lang="en-GB" dirty="0">
              <a:solidFill>
                <a:srgbClr val="2B5293"/>
              </a:solidFill>
            </a:rPr>
            <a:t>Investment Strategy</a:t>
          </a:r>
        </a:p>
      </dgm:t>
    </dgm:pt>
    <dgm:pt modelId="{EDCB7E55-BFDD-4D08-AB42-8F4FB1E93D7E}" type="parTrans" cxnId="{C90FE521-E7CA-4EDA-9496-E21C386E7913}">
      <dgm:prSet/>
      <dgm:spPr/>
      <dgm:t>
        <a:bodyPr/>
        <a:lstStyle/>
        <a:p>
          <a:endParaRPr lang="en-GB"/>
        </a:p>
      </dgm:t>
    </dgm:pt>
    <dgm:pt modelId="{13FCEFA0-DCF4-4A2E-8073-98D4E2936DE9}" type="sibTrans" cxnId="{C90FE521-E7CA-4EDA-9496-E21C386E7913}">
      <dgm:prSet/>
      <dgm:spPr/>
      <dgm:t>
        <a:bodyPr/>
        <a:lstStyle/>
        <a:p>
          <a:endParaRPr lang="en-GB"/>
        </a:p>
      </dgm:t>
    </dgm:pt>
    <dgm:pt modelId="{5F7E0256-CB99-402D-8649-D2DF7DA9DA8C}">
      <dgm:prSet phldrT="[Text]" custT="1"/>
      <dgm:spPr/>
      <dgm:t>
        <a:bodyPr/>
        <a:lstStyle/>
        <a:p>
          <a:r>
            <a:rPr lang="en-GB" sz="4800" dirty="0">
              <a:solidFill>
                <a:srgbClr val="2B5293"/>
              </a:solidFill>
            </a:rPr>
            <a:t>SPO</a:t>
          </a:r>
        </a:p>
      </dgm:t>
    </dgm:pt>
    <dgm:pt modelId="{F3B59015-EE3E-4D0E-BDC5-90ED0F34DE63}" type="parTrans" cxnId="{65D94C5F-2C15-4295-86C7-C7E2B129A434}">
      <dgm:prSet/>
      <dgm:spPr/>
      <dgm:t>
        <a:bodyPr/>
        <a:lstStyle/>
        <a:p>
          <a:endParaRPr lang="en-GB"/>
        </a:p>
      </dgm:t>
    </dgm:pt>
    <dgm:pt modelId="{000C8342-8FEE-48D4-8378-E2593B4516BA}" type="sibTrans" cxnId="{65D94C5F-2C15-4295-86C7-C7E2B129A434}">
      <dgm:prSet/>
      <dgm:spPr/>
      <dgm:t>
        <a:bodyPr/>
        <a:lstStyle/>
        <a:p>
          <a:endParaRPr lang="en-GB"/>
        </a:p>
      </dgm:t>
    </dgm:pt>
    <dgm:pt modelId="{7EBAECD1-7D11-43E8-851B-F2D837A7BBA7}">
      <dgm:prSet phldrT="[Text]"/>
      <dgm:spPr/>
      <dgm:t>
        <a:bodyPr/>
        <a:lstStyle/>
        <a:p>
          <a:r>
            <a:rPr lang="en-GB" dirty="0" err="1">
              <a:solidFill>
                <a:srgbClr val="2B5293"/>
              </a:solidFill>
            </a:rPr>
            <a:t>ToC</a:t>
          </a:r>
          <a:endParaRPr lang="en-GB" dirty="0">
            <a:solidFill>
              <a:srgbClr val="2B5293"/>
            </a:solidFill>
          </a:endParaRPr>
        </a:p>
      </dgm:t>
    </dgm:pt>
    <dgm:pt modelId="{DE51E65E-37BB-471A-8C00-B85992BE9CF2}" type="parTrans" cxnId="{7CDBD380-FEF0-4771-BA94-D944EF91F66D}">
      <dgm:prSet/>
      <dgm:spPr/>
      <dgm:t>
        <a:bodyPr/>
        <a:lstStyle/>
        <a:p>
          <a:endParaRPr lang="en-GB"/>
        </a:p>
      </dgm:t>
    </dgm:pt>
    <dgm:pt modelId="{1D2D275F-E5B4-422F-92A1-85299919B545}" type="sibTrans" cxnId="{7CDBD380-FEF0-4771-BA94-D944EF91F66D}">
      <dgm:prSet/>
      <dgm:spPr/>
      <dgm:t>
        <a:bodyPr/>
        <a:lstStyle/>
        <a:p>
          <a:endParaRPr lang="en-GB"/>
        </a:p>
      </dgm:t>
    </dgm:pt>
    <dgm:pt modelId="{BF74D3E8-C2C2-4075-90C4-2AD965B8E65A}">
      <dgm:prSet phldrT="[Text]"/>
      <dgm:spPr/>
      <dgm:t>
        <a:bodyPr/>
        <a:lstStyle/>
        <a:p>
          <a:r>
            <a:rPr lang="en-GB" dirty="0">
              <a:solidFill>
                <a:srgbClr val="2B5293"/>
              </a:solidFill>
            </a:rPr>
            <a:t>Business plan</a:t>
          </a:r>
        </a:p>
      </dgm:t>
    </dgm:pt>
    <dgm:pt modelId="{74975A40-088C-4933-B0AF-65567FA9465F}" type="parTrans" cxnId="{3D9B3D89-033B-4E19-9BE2-2BA3546F6C20}">
      <dgm:prSet/>
      <dgm:spPr/>
      <dgm:t>
        <a:bodyPr/>
        <a:lstStyle/>
        <a:p>
          <a:endParaRPr lang="en-GB"/>
        </a:p>
      </dgm:t>
    </dgm:pt>
    <dgm:pt modelId="{176A6035-32F7-4CFA-B01D-C4834FC8B2EC}" type="sibTrans" cxnId="{3D9B3D89-033B-4E19-9BE2-2BA3546F6C20}">
      <dgm:prSet/>
      <dgm:spPr/>
      <dgm:t>
        <a:bodyPr/>
        <a:lstStyle/>
        <a:p>
          <a:endParaRPr lang="en-GB"/>
        </a:p>
      </dgm:t>
    </dgm:pt>
    <dgm:pt modelId="{AC6C77A2-19BC-4333-BC4C-F0003918A3C0}">
      <dgm:prSet phldrT="[Text]" custT="1"/>
      <dgm:spPr/>
      <dgm:t>
        <a:bodyPr/>
        <a:lstStyle/>
        <a:p>
          <a:r>
            <a:rPr lang="en-GB" sz="2600" dirty="0">
              <a:solidFill>
                <a:srgbClr val="2B5293"/>
              </a:solidFill>
            </a:rPr>
            <a:t>BENEFICIARIES</a:t>
          </a:r>
        </a:p>
      </dgm:t>
    </dgm:pt>
    <dgm:pt modelId="{04740D37-E673-4E56-95A0-6304646B7A6F}" type="parTrans" cxnId="{5A6BB8FA-F909-41E9-B074-6A31E234EA81}">
      <dgm:prSet/>
      <dgm:spPr/>
      <dgm:t>
        <a:bodyPr/>
        <a:lstStyle/>
        <a:p>
          <a:endParaRPr lang="en-GB"/>
        </a:p>
      </dgm:t>
    </dgm:pt>
    <dgm:pt modelId="{D085C987-F640-4A9C-948D-E4B835B7E59D}" type="sibTrans" cxnId="{5A6BB8FA-F909-41E9-B074-6A31E234EA81}">
      <dgm:prSet/>
      <dgm:spPr/>
      <dgm:t>
        <a:bodyPr/>
        <a:lstStyle/>
        <a:p>
          <a:endParaRPr lang="en-GB"/>
        </a:p>
      </dgm:t>
    </dgm:pt>
    <dgm:pt modelId="{AFDEAA99-308C-4995-9A62-416E80E57146}" type="pres">
      <dgm:prSet presAssocID="{0F831A27-CA99-4519-8576-7E46B14B4989}" presName="Name0" presStyleCnt="0">
        <dgm:presLayoutVars>
          <dgm:dir/>
          <dgm:animLvl val="lvl"/>
          <dgm:resizeHandles val="exact"/>
        </dgm:presLayoutVars>
      </dgm:prSet>
      <dgm:spPr/>
    </dgm:pt>
    <dgm:pt modelId="{61A610D7-2668-4AF5-ADDE-F8719793CE34}" type="pres">
      <dgm:prSet presAssocID="{0F831A27-CA99-4519-8576-7E46B14B4989}" presName="tSp" presStyleCnt="0"/>
      <dgm:spPr/>
    </dgm:pt>
    <dgm:pt modelId="{7CA05EFA-D3E2-4C91-8E16-011A30F2592E}" type="pres">
      <dgm:prSet presAssocID="{0F831A27-CA99-4519-8576-7E46B14B4989}" presName="bSp" presStyleCnt="0"/>
      <dgm:spPr/>
    </dgm:pt>
    <dgm:pt modelId="{4B873785-E91A-4587-A686-EE7C6EB2F456}" type="pres">
      <dgm:prSet presAssocID="{0F831A27-CA99-4519-8576-7E46B14B4989}" presName="process" presStyleCnt="0"/>
      <dgm:spPr/>
    </dgm:pt>
    <dgm:pt modelId="{C19BFA30-6E54-41D7-941B-CB7482097126}" type="pres">
      <dgm:prSet presAssocID="{B204FDDD-1630-4735-8A16-74A9AE85218C}" presName="composite1" presStyleCnt="0"/>
      <dgm:spPr/>
    </dgm:pt>
    <dgm:pt modelId="{D9AD1477-6F27-43D8-ABE0-5F0D9E8DE77A}" type="pres">
      <dgm:prSet presAssocID="{B204FDDD-1630-4735-8A16-74A9AE85218C}" presName="dummyNode1" presStyleLbl="node1" presStyleIdx="0" presStyleCnt="3"/>
      <dgm:spPr/>
    </dgm:pt>
    <dgm:pt modelId="{21D1CD18-B1D6-46AD-8B8F-10FF7E6F0E56}" type="pres">
      <dgm:prSet presAssocID="{B204FDDD-1630-4735-8A16-74A9AE85218C}" presName="childNode1" presStyleLbl="bgAcc1" presStyleIdx="0" presStyleCnt="3">
        <dgm:presLayoutVars>
          <dgm:bulletEnabled val="1"/>
        </dgm:presLayoutVars>
      </dgm:prSet>
      <dgm:spPr/>
    </dgm:pt>
    <dgm:pt modelId="{89803C17-03FD-429B-A350-19E00AD88BE6}" type="pres">
      <dgm:prSet presAssocID="{B204FDDD-1630-4735-8A16-74A9AE85218C}" presName="childNode1tx" presStyleLbl="bgAcc1" presStyleIdx="0" presStyleCnt="3">
        <dgm:presLayoutVars>
          <dgm:bulletEnabled val="1"/>
        </dgm:presLayoutVars>
      </dgm:prSet>
      <dgm:spPr/>
    </dgm:pt>
    <dgm:pt modelId="{F0D9B47B-6CCA-43E8-9732-95589C6BA774}" type="pres">
      <dgm:prSet presAssocID="{B204FDDD-1630-4735-8A16-74A9AE85218C}" presName="parentNode1" presStyleLbl="node1" presStyleIdx="0" presStyleCnt="3">
        <dgm:presLayoutVars>
          <dgm:chMax val="1"/>
          <dgm:bulletEnabled val="1"/>
        </dgm:presLayoutVars>
      </dgm:prSet>
      <dgm:spPr/>
    </dgm:pt>
    <dgm:pt modelId="{2FA18D97-C707-41DA-98BC-9176651EB518}" type="pres">
      <dgm:prSet presAssocID="{B204FDDD-1630-4735-8A16-74A9AE85218C}" presName="connSite1" presStyleCnt="0"/>
      <dgm:spPr/>
    </dgm:pt>
    <dgm:pt modelId="{2C2151D2-A395-4FAD-BB0B-8D8E4936A472}" type="pres">
      <dgm:prSet presAssocID="{72E1F6B4-FE6A-4CBD-9A83-643BFE1F03F3}" presName="Name9" presStyleLbl="sibTrans2D1" presStyleIdx="0" presStyleCnt="2" custScaleX="130277" custLinFactNeighborX="6882" custLinFactNeighborY="-1953"/>
      <dgm:spPr/>
    </dgm:pt>
    <dgm:pt modelId="{58CD7994-67BF-49E6-8476-7CEA9E445951}" type="pres">
      <dgm:prSet presAssocID="{5F7E0256-CB99-402D-8649-D2DF7DA9DA8C}" presName="composite2" presStyleCnt="0"/>
      <dgm:spPr/>
    </dgm:pt>
    <dgm:pt modelId="{8D41AFD3-5FB1-4CB8-B043-653FE0CC1C7B}" type="pres">
      <dgm:prSet presAssocID="{5F7E0256-CB99-402D-8649-D2DF7DA9DA8C}" presName="dummyNode2" presStyleLbl="node1" presStyleIdx="0" presStyleCnt="3"/>
      <dgm:spPr/>
    </dgm:pt>
    <dgm:pt modelId="{0FE00589-DC0E-4941-BCFA-C3AFD5D5E618}" type="pres">
      <dgm:prSet presAssocID="{5F7E0256-CB99-402D-8649-D2DF7DA9DA8C}" presName="childNode2" presStyleLbl="bgAcc1" presStyleIdx="1" presStyleCnt="3">
        <dgm:presLayoutVars>
          <dgm:bulletEnabled val="1"/>
        </dgm:presLayoutVars>
      </dgm:prSet>
      <dgm:spPr/>
    </dgm:pt>
    <dgm:pt modelId="{BEC90489-6470-45CD-963D-DEC0C7AB465D}" type="pres">
      <dgm:prSet presAssocID="{5F7E0256-CB99-402D-8649-D2DF7DA9DA8C}" presName="childNode2tx" presStyleLbl="bgAcc1" presStyleIdx="1" presStyleCnt="3">
        <dgm:presLayoutVars>
          <dgm:bulletEnabled val="1"/>
        </dgm:presLayoutVars>
      </dgm:prSet>
      <dgm:spPr/>
    </dgm:pt>
    <dgm:pt modelId="{4E76A253-F27A-4E13-954A-2C05836047E8}" type="pres">
      <dgm:prSet presAssocID="{5F7E0256-CB99-402D-8649-D2DF7DA9DA8C}" presName="parentNode2" presStyleLbl="node1" presStyleIdx="1" presStyleCnt="3">
        <dgm:presLayoutVars>
          <dgm:chMax val="0"/>
          <dgm:bulletEnabled val="1"/>
        </dgm:presLayoutVars>
      </dgm:prSet>
      <dgm:spPr/>
    </dgm:pt>
    <dgm:pt modelId="{9634167E-6373-4D3B-B8B6-7F08DF0EFB5F}" type="pres">
      <dgm:prSet presAssocID="{5F7E0256-CB99-402D-8649-D2DF7DA9DA8C}" presName="connSite2" presStyleCnt="0"/>
      <dgm:spPr/>
    </dgm:pt>
    <dgm:pt modelId="{A82CD175-FC07-48DC-ACC9-703B9DB05E5D}" type="pres">
      <dgm:prSet presAssocID="{000C8342-8FEE-48D4-8378-E2593B4516BA}" presName="Name18" presStyleLbl="sibTrans2D1" presStyleIdx="1" presStyleCnt="2" custScaleY="99595"/>
      <dgm:spPr/>
    </dgm:pt>
    <dgm:pt modelId="{5BDAF831-4F06-4905-AFE0-185FD648184C}" type="pres">
      <dgm:prSet presAssocID="{AC6C77A2-19BC-4333-BC4C-F0003918A3C0}" presName="composite1" presStyleCnt="0"/>
      <dgm:spPr/>
    </dgm:pt>
    <dgm:pt modelId="{82B5EEDC-4D8D-4766-A34A-BD6B83C7F5A3}" type="pres">
      <dgm:prSet presAssocID="{AC6C77A2-19BC-4333-BC4C-F0003918A3C0}" presName="dummyNode1" presStyleLbl="node1" presStyleIdx="1" presStyleCnt="3"/>
      <dgm:spPr/>
    </dgm:pt>
    <dgm:pt modelId="{106894ED-3517-4B9C-A802-33FBBC545267}" type="pres">
      <dgm:prSet presAssocID="{AC6C77A2-19BC-4333-BC4C-F0003918A3C0}" presName="childNode1" presStyleLbl="bgAcc1" presStyleIdx="2" presStyleCnt="3">
        <dgm:presLayoutVars>
          <dgm:bulletEnabled val="1"/>
        </dgm:presLayoutVars>
      </dgm:prSet>
      <dgm:spPr/>
    </dgm:pt>
    <dgm:pt modelId="{710E1D26-F686-4950-9344-ADE3A98DAAD8}" type="pres">
      <dgm:prSet presAssocID="{AC6C77A2-19BC-4333-BC4C-F0003918A3C0}" presName="childNode1tx" presStyleLbl="bgAcc1" presStyleIdx="2" presStyleCnt="3">
        <dgm:presLayoutVars>
          <dgm:bulletEnabled val="1"/>
        </dgm:presLayoutVars>
      </dgm:prSet>
      <dgm:spPr/>
    </dgm:pt>
    <dgm:pt modelId="{3BDB3DD0-49A1-44E2-A3F6-0A07FC3646F7}" type="pres">
      <dgm:prSet presAssocID="{AC6C77A2-19BC-4333-BC4C-F0003918A3C0}" presName="parentNode1" presStyleLbl="node1" presStyleIdx="2" presStyleCnt="3" custScaleX="106805" custLinFactY="-18758" custLinFactNeighborX="-19411" custLinFactNeighborY="-100000">
        <dgm:presLayoutVars>
          <dgm:chMax val="1"/>
          <dgm:bulletEnabled val="1"/>
        </dgm:presLayoutVars>
      </dgm:prSet>
      <dgm:spPr/>
    </dgm:pt>
    <dgm:pt modelId="{9FFF1573-6997-4789-B8E7-5571157432BB}" type="pres">
      <dgm:prSet presAssocID="{AC6C77A2-19BC-4333-BC4C-F0003918A3C0}" presName="connSite1" presStyleCnt="0"/>
      <dgm:spPr/>
    </dgm:pt>
  </dgm:ptLst>
  <dgm:cxnLst>
    <dgm:cxn modelId="{296B8D15-2586-4CA0-A238-D0386E0E1B7F}" type="presOf" srcId="{AC6C77A2-19BC-4333-BC4C-F0003918A3C0}" destId="{3BDB3DD0-49A1-44E2-A3F6-0A07FC3646F7}" srcOrd="0" destOrd="0" presId="urn:microsoft.com/office/officeart/2005/8/layout/hProcess4"/>
    <dgm:cxn modelId="{F077771B-1B69-414D-961C-9CEF0C67FE1E}" srcId="{B204FDDD-1630-4735-8A16-74A9AE85218C}" destId="{6B8AC66B-A550-4868-9CC6-0A3FFB1718C0}" srcOrd="0" destOrd="0" parTransId="{7C7C367E-DDF9-4963-8EEB-47C712AE290F}" sibTransId="{69218ADE-2FEA-4D2E-8039-46062D07134A}"/>
    <dgm:cxn modelId="{9E678D1F-2CB5-4C16-BAFD-102E2D92509C}" type="presOf" srcId="{BF74D3E8-C2C2-4075-90C4-2AD965B8E65A}" destId="{0FE00589-DC0E-4941-BCFA-C3AFD5D5E618}" srcOrd="0" destOrd="1" presId="urn:microsoft.com/office/officeart/2005/8/layout/hProcess4"/>
    <dgm:cxn modelId="{C90FE521-E7CA-4EDA-9496-E21C386E7913}" srcId="{B204FDDD-1630-4735-8A16-74A9AE85218C}" destId="{F10F3CAA-07C4-4FF8-8AB6-09B169A25AFA}" srcOrd="1" destOrd="0" parTransId="{EDCB7E55-BFDD-4D08-AB42-8F4FB1E93D7E}" sibTransId="{13FCEFA0-DCF4-4A2E-8073-98D4E2936DE9}"/>
    <dgm:cxn modelId="{B5DD6526-BD1A-41AE-92D8-CB0580A914E0}" type="presOf" srcId="{72E1F6B4-FE6A-4CBD-9A83-643BFE1F03F3}" destId="{2C2151D2-A395-4FAD-BB0B-8D8E4936A472}" srcOrd="0" destOrd="0" presId="urn:microsoft.com/office/officeart/2005/8/layout/hProcess4"/>
    <dgm:cxn modelId="{66C6DB28-9924-44FD-B0B4-5023E4B3DCB0}" type="presOf" srcId="{6B8AC66B-A550-4868-9CC6-0A3FFB1718C0}" destId="{21D1CD18-B1D6-46AD-8B8F-10FF7E6F0E56}" srcOrd="0" destOrd="0" presId="urn:microsoft.com/office/officeart/2005/8/layout/hProcess4"/>
    <dgm:cxn modelId="{AD16C137-AC22-46C8-941A-D12850B448F9}" type="presOf" srcId="{B204FDDD-1630-4735-8A16-74A9AE85218C}" destId="{F0D9B47B-6CCA-43E8-9732-95589C6BA774}" srcOrd="0" destOrd="0" presId="urn:microsoft.com/office/officeart/2005/8/layout/hProcess4"/>
    <dgm:cxn modelId="{65D94C5F-2C15-4295-86C7-C7E2B129A434}" srcId="{0F831A27-CA99-4519-8576-7E46B14B4989}" destId="{5F7E0256-CB99-402D-8649-D2DF7DA9DA8C}" srcOrd="1" destOrd="0" parTransId="{F3B59015-EE3E-4D0E-BDC5-90ED0F34DE63}" sibTransId="{000C8342-8FEE-48D4-8378-E2593B4516BA}"/>
    <dgm:cxn modelId="{9A415663-89B6-476B-B3C2-8806EA9F8ACA}" type="presOf" srcId="{7EBAECD1-7D11-43E8-851B-F2D837A7BBA7}" destId="{0FE00589-DC0E-4941-BCFA-C3AFD5D5E618}" srcOrd="0" destOrd="0" presId="urn:microsoft.com/office/officeart/2005/8/layout/hProcess4"/>
    <dgm:cxn modelId="{0F989E6F-CCE9-4850-8471-EA9468346969}" type="presOf" srcId="{0F831A27-CA99-4519-8576-7E46B14B4989}" destId="{AFDEAA99-308C-4995-9A62-416E80E57146}" srcOrd="0" destOrd="0" presId="urn:microsoft.com/office/officeart/2005/8/layout/hProcess4"/>
    <dgm:cxn modelId="{43104057-FA4B-4741-A858-30499A375675}" type="presOf" srcId="{6B8AC66B-A550-4868-9CC6-0A3FFB1718C0}" destId="{89803C17-03FD-429B-A350-19E00AD88BE6}" srcOrd="1" destOrd="0" presId="urn:microsoft.com/office/officeart/2005/8/layout/hProcess4"/>
    <dgm:cxn modelId="{7CDBD380-FEF0-4771-BA94-D944EF91F66D}" srcId="{5F7E0256-CB99-402D-8649-D2DF7DA9DA8C}" destId="{7EBAECD1-7D11-43E8-851B-F2D837A7BBA7}" srcOrd="0" destOrd="0" parTransId="{DE51E65E-37BB-471A-8C00-B85992BE9CF2}" sibTransId="{1D2D275F-E5B4-422F-92A1-85299919B545}"/>
    <dgm:cxn modelId="{2CD53F81-0990-42CE-8258-FAED6EE86131}" type="presOf" srcId="{F10F3CAA-07C4-4FF8-8AB6-09B169A25AFA}" destId="{89803C17-03FD-429B-A350-19E00AD88BE6}" srcOrd="1" destOrd="1" presId="urn:microsoft.com/office/officeart/2005/8/layout/hProcess4"/>
    <dgm:cxn modelId="{3D9B3D89-033B-4E19-9BE2-2BA3546F6C20}" srcId="{5F7E0256-CB99-402D-8649-D2DF7DA9DA8C}" destId="{BF74D3E8-C2C2-4075-90C4-2AD965B8E65A}" srcOrd="1" destOrd="0" parTransId="{74975A40-088C-4933-B0AF-65567FA9465F}" sibTransId="{176A6035-32F7-4CFA-B01D-C4834FC8B2EC}"/>
    <dgm:cxn modelId="{B5552F9D-A90A-4A4B-B5DC-4CB4646E9C90}" type="presOf" srcId="{7EBAECD1-7D11-43E8-851B-F2D837A7BBA7}" destId="{BEC90489-6470-45CD-963D-DEC0C7AB465D}" srcOrd="1" destOrd="0" presId="urn:microsoft.com/office/officeart/2005/8/layout/hProcess4"/>
    <dgm:cxn modelId="{06FB37A2-6407-4690-9DF5-176062F5496C}" type="presOf" srcId="{F10F3CAA-07C4-4FF8-8AB6-09B169A25AFA}" destId="{21D1CD18-B1D6-46AD-8B8F-10FF7E6F0E56}" srcOrd="0" destOrd="1" presId="urn:microsoft.com/office/officeart/2005/8/layout/hProcess4"/>
    <dgm:cxn modelId="{64F8B3D1-9972-4C59-9E32-30D97D679C07}" type="presOf" srcId="{000C8342-8FEE-48D4-8378-E2593B4516BA}" destId="{A82CD175-FC07-48DC-ACC9-703B9DB05E5D}" srcOrd="0" destOrd="0" presId="urn:microsoft.com/office/officeart/2005/8/layout/hProcess4"/>
    <dgm:cxn modelId="{86F643D3-6EEF-4A65-9B76-D394448CEAAA}" srcId="{0F831A27-CA99-4519-8576-7E46B14B4989}" destId="{B204FDDD-1630-4735-8A16-74A9AE85218C}" srcOrd="0" destOrd="0" parTransId="{BF06834C-DAD5-4F9D-B8FE-7B6567A0D993}" sibTransId="{72E1F6B4-FE6A-4CBD-9A83-643BFE1F03F3}"/>
    <dgm:cxn modelId="{9FF2AFD7-19F3-4527-8450-80CE04E87BCE}" type="presOf" srcId="{5F7E0256-CB99-402D-8649-D2DF7DA9DA8C}" destId="{4E76A253-F27A-4E13-954A-2C05836047E8}" srcOrd="0" destOrd="0" presId="urn:microsoft.com/office/officeart/2005/8/layout/hProcess4"/>
    <dgm:cxn modelId="{5A6BB8FA-F909-41E9-B074-6A31E234EA81}" srcId="{0F831A27-CA99-4519-8576-7E46B14B4989}" destId="{AC6C77A2-19BC-4333-BC4C-F0003918A3C0}" srcOrd="2" destOrd="0" parTransId="{04740D37-E673-4E56-95A0-6304646B7A6F}" sibTransId="{D085C987-F640-4A9C-948D-E4B835B7E59D}"/>
    <dgm:cxn modelId="{A90961FF-2645-49A4-B46E-FBA521BC2FDC}" type="presOf" srcId="{BF74D3E8-C2C2-4075-90C4-2AD965B8E65A}" destId="{BEC90489-6470-45CD-963D-DEC0C7AB465D}" srcOrd="1" destOrd="1" presId="urn:microsoft.com/office/officeart/2005/8/layout/hProcess4"/>
    <dgm:cxn modelId="{14AE5603-4CA0-4A92-9624-3D22F0A52782}" type="presParOf" srcId="{AFDEAA99-308C-4995-9A62-416E80E57146}" destId="{61A610D7-2668-4AF5-ADDE-F8719793CE34}" srcOrd="0" destOrd="0" presId="urn:microsoft.com/office/officeart/2005/8/layout/hProcess4"/>
    <dgm:cxn modelId="{6CE473C7-009D-4D1A-94FD-7D28D59A7D1D}" type="presParOf" srcId="{AFDEAA99-308C-4995-9A62-416E80E57146}" destId="{7CA05EFA-D3E2-4C91-8E16-011A30F2592E}" srcOrd="1" destOrd="0" presId="urn:microsoft.com/office/officeart/2005/8/layout/hProcess4"/>
    <dgm:cxn modelId="{5FC94280-E21F-45C0-AEA7-0483B8E1A79C}" type="presParOf" srcId="{AFDEAA99-308C-4995-9A62-416E80E57146}" destId="{4B873785-E91A-4587-A686-EE7C6EB2F456}" srcOrd="2" destOrd="0" presId="urn:microsoft.com/office/officeart/2005/8/layout/hProcess4"/>
    <dgm:cxn modelId="{EC189D3D-74F9-4C99-B80E-BC48EE5E43C5}" type="presParOf" srcId="{4B873785-E91A-4587-A686-EE7C6EB2F456}" destId="{C19BFA30-6E54-41D7-941B-CB7482097126}" srcOrd="0" destOrd="0" presId="urn:microsoft.com/office/officeart/2005/8/layout/hProcess4"/>
    <dgm:cxn modelId="{7990FD36-0AD4-4234-ACC0-011A1C2DF911}" type="presParOf" srcId="{C19BFA30-6E54-41D7-941B-CB7482097126}" destId="{D9AD1477-6F27-43D8-ABE0-5F0D9E8DE77A}" srcOrd="0" destOrd="0" presId="urn:microsoft.com/office/officeart/2005/8/layout/hProcess4"/>
    <dgm:cxn modelId="{6F3FD480-07FC-4A1B-8D48-92231408F346}" type="presParOf" srcId="{C19BFA30-6E54-41D7-941B-CB7482097126}" destId="{21D1CD18-B1D6-46AD-8B8F-10FF7E6F0E56}" srcOrd="1" destOrd="0" presId="urn:microsoft.com/office/officeart/2005/8/layout/hProcess4"/>
    <dgm:cxn modelId="{64530091-3C14-4BE6-B5C1-BDF78F4B6DB5}" type="presParOf" srcId="{C19BFA30-6E54-41D7-941B-CB7482097126}" destId="{89803C17-03FD-429B-A350-19E00AD88BE6}" srcOrd="2" destOrd="0" presId="urn:microsoft.com/office/officeart/2005/8/layout/hProcess4"/>
    <dgm:cxn modelId="{CCA2326F-D1ED-496F-98D8-0FFA4EC10818}" type="presParOf" srcId="{C19BFA30-6E54-41D7-941B-CB7482097126}" destId="{F0D9B47B-6CCA-43E8-9732-95589C6BA774}" srcOrd="3" destOrd="0" presId="urn:microsoft.com/office/officeart/2005/8/layout/hProcess4"/>
    <dgm:cxn modelId="{B1414404-FAD3-4D2F-9F46-626714F625BE}" type="presParOf" srcId="{C19BFA30-6E54-41D7-941B-CB7482097126}" destId="{2FA18D97-C707-41DA-98BC-9176651EB518}" srcOrd="4" destOrd="0" presId="urn:microsoft.com/office/officeart/2005/8/layout/hProcess4"/>
    <dgm:cxn modelId="{C40D7361-5AC0-4A9B-8AD5-5CB038AF6A48}" type="presParOf" srcId="{4B873785-E91A-4587-A686-EE7C6EB2F456}" destId="{2C2151D2-A395-4FAD-BB0B-8D8E4936A472}" srcOrd="1" destOrd="0" presId="urn:microsoft.com/office/officeart/2005/8/layout/hProcess4"/>
    <dgm:cxn modelId="{8BCCB146-E179-42B4-A22E-6EE176A1D169}" type="presParOf" srcId="{4B873785-E91A-4587-A686-EE7C6EB2F456}" destId="{58CD7994-67BF-49E6-8476-7CEA9E445951}" srcOrd="2" destOrd="0" presId="urn:microsoft.com/office/officeart/2005/8/layout/hProcess4"/>
    <dgm:cxn modelId="{D5A91BAB-186C-4F9A-8D80-2D9BCE7B35F9}" type="presParOf" srcId="{58CD7994-67BF-49E6-8476-7CEA9E445951}" destId="{8D41AFD3-5FB1-4CB8-B043-653FE0CC1C7B}" srcOrd="0" destOrd="0" presId="urn:microsoft.com/office/officeart/2005/8/layout/hProcess4"/>
    <dgm:cxn modelId="{283E1EAE-FDE1-410A-9456-D3304A131600}" type="presParOf" srcId="{58CD7994-67BF-49E6-8476-7CEA9E445951}" destId="{0FE00589-DC0E-4941-BCFA-C3AFD5D5E618}" srcOrd="1" destOrd="0" presId="urn:microsoft.com/office/officeart/2005/8/layout/hProcess4"/>
    <dgm:cxn modelId="{9CBF3744-A95B-4034-B9AD-3D27295B2C43}" type="presParOf" srcId="{58CD7994-67BF-49E6-8476-7CEA9E445951}" destId="{BEC90489-6470-45CD-963D-DEC0C7AB465D}" srcOrd="2" destOrd="0" presId="urn:microsoft.com/office/officeart/2005/8/layout/hProcess4"/>
    <dgm:cxn modelId="{87812A81-2043-4417-BB5C-2C80CDC9F244}" type="presParOf" srcId="{58CD7994-67BF-49E6-8476-7CEA9E445951}" destId="{4E76A253-F27A-4E13-954A-2C05836047E8}" srcOrd="3" destOrd="0" presId="urn:microsoft.com/office/officeart/2005/8/layout/hProcess4"/>
    <dgm:cxn modelId="{31491F6B-0CAB-403B-8D70-062D70C5A1EF}" type="presParOf" srcId="{58CD7994-67BF-49E6-8476-7CEA9E445951}" destId="{9634167E-6373-4D3B-B8B6-7F08DF0EFB5F}" srcOrd="4" destOrd="0" presId="urn:microsoft.com/office/officeart/2005/8/layout/hProcess4"/>
    <dgm:cxn modelId="{A11B2F1D-FE52-44FA-B651-467FD0609229}" type="presParOf" srcId="{4B873785-E91A-4587-A686-EE7C6EB2F456}" destId="{A82CD175-FC07-48DC-ACC9-703B9DB05E5D}" srcOrd="3" destOrd="0" presId="urn:microsoft.com/office/officeart/2005/8/layout/hProcess4"/>
    <dgm:cxn modelId="{EEE42729-6A81-45BC-B527-04381EB57700}" type="presParOf" srcId="{4B873785-E91A-4587-A686-EE7C6EB2F456}" destId="{5BDAF831-4F06-4905-AFE0-185FD648184C}" srcOrd="4" destOrd="0" presId="urn:microsoft.com/office/officeart/2005/8/layout/hProcess4"/>
    <dgm:cxn modelId="{0673C410-CBC9-4B97-A7F9-8E407A6C90B2}" type="presParOf" srcId="{5BDAF831-4F06-4905-AFE0-185FD648184C}" destId="{82B5EEDC-4D8D-4766-A34A-BD6B83C7F5A3}" srcOrd="0" destOrd="0" presId="urn:microsoft.com/office/officeart/2005/8/layout/hProcess4"/>
    <dgm:cxn modelId="{F44A7FAD-27B4-453D-BE73-0339182030C2}" type="presParOf" srcId="{5BDAF831-4F06-4905-AFE0-185FD648184C}" destId="{106894ED-3517-4B9C-A802-33FBBC545267}" srcOrd="1" destOrd="0" presId="urn:microsoft.com/office/officeart/2005/8/layout/hProcess4"/>
    <dgm:cxn modelId="{BC963270-B9D7-4B3C-86FD-C4E09E742F2E}" type="presParOf" srcId="{5BDAF831-4F06-4905-AFE0-185FD648184C}" destId="{710E1D26-F686-4950-9344-ADE3A98DAAD8}" srcOrd="2" destOrd="0" presId="urn:microsoft.com/office/officeart/2005/8/layout/hProcess4"/>
    <dgm:cxn modelId="{ED1A8DEE-7AB6-4CDE-8D30-5CA8A7156963}" type="presParOf" srcId="{5BDAF831-4F06-4905-AFE0-185FD648184C}" destId="{3BDB3DD0-49A1-44E2-A3F6-0A07FC3646F7}" srcOrd="3" destOrd="0" presId="urn:microsoft.com/office/officeart/2005/8/layout/hProcess4"/>
    <dgm:cxn modelId="{895CCB7F-56EB-4162-AC37-A99F9B482B22}" type="presParOf" srcId="{5BDAF831-4F06-4905-AFE0-185FD648184C}" destId="{9FFF1573-6997-4789-B8E7-5571157432BB}"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D1CD18-B1D6-46AD-8B8F-10FF7E6F0E56}">
      <dsp:nvSpPr>
        <dsp:cNvPr id="0" name=""/>
        <dsp:cNvSpPr/>
      </dsp:nvSpPr>
      <dsp:spPr>
        <a:xfrm>
          <a:off x="1555" y="1822463"/>
          <a:ext cx="2836666" cy="233965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485" tIns="70485" rIns="70485" bIns="70485" numCol="1" spcCol="1270" anchor="t" anchorCtr="0">
          <a:noAutofit/>
        </a:bodyPr>
        <a:lstStyle/>
        <a:p>
          <a:pPr marL="285750" lvl="1" indent="-285750" algn="l" defTabSz="1644650">
            <a:lnSpc>
              <a:spcPct val="90000"/>
            </a:lnSpc>
            <a:spcBef>
              <a:spcPct val="0"/>
            </a:spcBef>
            <a:spcAft>
              <a:spcPct val="15000"/>
            </a:spcAft>
            <a:buChar char="•"/>
          </a:pPr>
          <a:r>
            <a:rPr lang="en-GB" sz="3700" kern="1200" dirty="0" err="1">
              <a:solidFill>
                <a:srgbClr val="2B5293"/>
              </a:solidFill>
            </a:rPr>
            <a:t>ToC</a:t>
          </a:r>
          <a:endParaRPr lang="en-GB" sz="3700" kern="1200" dirty="0">
            <a:solidFill>
              <a:srgbClr val="2B5293"/>
            </a:solidFill>
          </a:endParaRPr>
        </a:p>
        <a:p>
          <a:pPr marL="285750" lvl="1" indent="-285750" algn="l" defTabSz="1644650">
            <a:lnSpc>
              <a:spcPct val="90000"/>
            </a:lnSpc>
            <a:spcBef>
              <a:spcPct val="0"/>
            </a:spcBef>
            <a:spcAft>
              <a:spcPct val="15000"/>
            </a:spcAft>
            <a:buChar char="•"/>
          </a:pPr>
          <a:r>
            <a:rPr lang="en-GB" sz="3700" kern="1200" dirty="0">
              <a:solidFill>
                <a:srgbClr val="2B5293"/>
              </a:solidFill>
            </a:rPr>
            <a:t>Investment Strategy</a:t>
          </a:r>
        </a:p>
      </dsp:txBody>
      <dsp:txXfrm>
        <a:off x="55397" y="1876305"/>
        <a:ext cx="2728982" cy="1730617"/>
      </dsp:txXfrm>
    </dsp:sp>
    <dsp:sp modelId="{2C2151D2-A395-4FAD-BB0B-8D8E4936A472}">
      <dsp:nvSpPr>
        <dsp:cNvPr id="0" name=""/>
        <dsp:cNvSpPr/>
      </dsp:nvSpPr>
      <dsp:spPr>
        <a:xfrm>
          <a:off x="1361817" y="2381344"/>
          <a:ext cx="3958109" cy="3038226"/>
        </a:xfrm>
        <a:prstGeom prst="leftCircularArrow">
          <a:avLst>
            <a:gd name="adj1" fmla="val 2860"/>
            <a:gd name="adj2" fmla="val 349522"/>
            <a:gd name="adj3" fmla="val 2125032"/>
            <a:gd name="adj4" fmla="val 9024489"/>
            <a:gd name="adj5" fmla="val 33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D9B47B-6CCA-43E8-9732-95589C6BA774}">
      <dsp:nvSpPr>
        <dsp:cNvPr id="0" name=""/>
        <dsp:cNvSpPr/>
      </dsp:nvSpPr>
      <dsp:spPr>
        <a:xfrm>
          <a:off x="631926" y="3660765"/>
          <a:ext cx="2521481" cy="100271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rgbClr val="2B5293"/>
              </a:solidFill>
            </a:rPr>
            <a:t>Investor/Business Support Organisation</a:t>
          </a:r>
        </a:p>
      </dsp:txBody>
      <dsp:txXfrm>
        <a:off x="661294" y="3690133"/>
        <a:ext cx="2462745" cy="943974"/>
      </dsp:txXfrm>
    </dsp:sp>
    <dsp:sp modelId="{0FE00589-DC0E-4941-BCFA-C3AFD5D5E618}">
      <dsp:nvSpPr>
        <dsp:cNvPr id="0" name=""/>
        <dsp:cNvSpPr/>
      </dsp:nvSpPr>
      <dsp:spPr>
        <a:xfrm>
          <a:off x="3567173" y="1822463"/>
          <a:ext cx="2836666" cy="233965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485" tIns="70485" rIns="70485" bIns="70485" numCol="1" spcCol="1270" anchor="t" anchorCtr="0">
          <a:noAutofit/>
        </a:bodyPr>
        <a:lstStyle/>
        <a:p>
          <a:pPr marL="285750" lvl="1" indent="-285750" algn="l" defTabSz="1644650">
            <a:lnSpc>
              <a:spcPct val="90000"/>
            </a:lnSpc>
            <a:spcBef>
              <a:spcPct val="0"/>
            </a:spcBef>
            <a:spcAft>
              <a:spcPct val="15000"/>
            </a:spcAft>
            <a:buChar char="•"/>
          </a:pPr>
          <a:r>
            <a:rPr lang="en-GB" sz="3700" kern="1200" dirty="0" err="1">
              <a:solidFill>
                <a:srgbClr val="2B5293"/>
              </a:solidFill>
            </a:rPr>
            <a:t>ToC</a:t>
          </a:r>
          <a:endParaRPr lang="en-GB" sz="3700" kern="1200" dirty="0">
            <a:solidFill>
              <a:srgbClr val="2B5293"/>
            </a:solidFill>
          </a:endParaRPr>
        </a:p>
        <a:p>
          <a:pPr marL="285750" lvl="1" indent="-285750" algn="l" defTabSz="1644650">
            <a:lnSpc>
              <a:spcPct val="90000"/>
            </a:lnSpc>
            <a:spcBef>
              <a:spcPct val="0"/>
            </a:spcBef>
            <a:spcAft>
              <a:spcPct val="15000"/>
            </a:spcAft>
            <a:buChar char="•"/>
          </a:pPr>
          <a:r>
            <a:rPr lang="en-GB" sz="3700" kern="1200" dirty="0">
              <a:solidFill>
                <a:srgbClr val="2B5293"/>
              </a:solidFill>
            </a:rPr>
            <a:t>Business plan</a:t>
          </a:r>
        </a:p>
      </dsp:txBody>
      <dsp:txXfrm>
        <a:off x="3621015" y="2377660"/>
        <a:ext cx="2728982" cy="1730617"/>
      </dsp:txXfrm>
    </dsp:sp>
    <dsp:sp modelId="{A82CD175-FC07-48DC-ACC9-703B9DB05E5D}">
      <dsp:nvSpPr>
        <dsp:cNvPr id="0" name=""/>
        <dsp:cNvSpPr/>
      </dsp:nvSpPr>
      <dsp:spPr>
        <a:xfrm>
          <a:off x="5154646" y="420827"/>
          <a:ext cx="3400689" cy="3386916"/>
        </a:xfrm>
        <a:prstGeom prst="circularArrow">
          <a:avLst>
            <a:gd name="adj1" fmla="val 2555"/>
            <a:gd name="adj2" fmla="val 310056"/>
            <a:gd name="adj3" fmla="val 19514433"/>
            <a:gd name="adj4" fmla="val 12575511"/>
            <a:gd name="adj5" fmla="val 2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76A253-F27A-4E13-954A-2C05836047E8}">
      <dsp:nvSpPr>
        <dsp:cNvPr id="0" name=""/>
        <dsp:cNvSpPr/>
      </dsp:nvSpPr>
      <dsp:spPr>
        <a:xfrm>
          <a:off x="4197543" y="1321108"/>
          <a:ext cx="2521481" cy="100271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0960" rIns="91440" bIns="6096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rgbClr val="2B5293"/>
              </a:solidFill>
            </a:rPr>
            <a:t>SPO</a:t>
          </a:r>
        </a:p>
      </dsp:txBody>
      <dsp:txXfrm>
        <a:off x="4226911" y="1350476"/>
        <a:ext cx="2462745" cy="943974"/>
      </dsp:txXfrm>
    </dsp:sp>
    <dsp:sp modelId="{106894ED-3517-4B9C-A802-33FBBC545267}">
      <dsp:nvSpPr>
        <dsp:cNvPr id="0" name=""/>
        <dsp:cNvSpPr/>
      </dsp:nvSpPr>
      <dsp:spPr>
        <a:xfrm>
          <a:off x="7132790" y="1822463"/>
          <a:ext cx="2836666" cy="2339656"/>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DB3DD0-49A1-44E2-A3F6-0A07FC3646F7}">
      <dsp:nvSpPr>
        <dsp:cNvPr id="0" name=""/>
        <dsp:cNvSpPr/>
      </dsp:nvSpPr>
      <dsp:spPr>
        <a:xfrm>
          <a:off x="7187922" y="2469966"/>
          <a:ext cx="2693068" cy="100271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GB" sz="2600" kern="1200" dirty="0">
              <a:solidFill>
                <a:srgbClr val="2B5293"/>
              </a:solidFill>
            </a:rPr>
            <a:t>BENEFICIARIES</a:t>
          </a:r>
        </a:p>
      </dsp:txBody>
      <dsp:txXfrm>
        <a:off x="7217290" y="2499334"/>
        <a:ext cx="2634332" cy="94397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9B3F50-9E56-4EDD-9C59-67AA3D09377C}" type="datetimeFigureOut">
              <a:rPr lang="en-GB" smtClean="0"/>
              <a:t>29/08/2022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950FCA-62B5-4D94-9936-645144BB80EB}" type="slidenum">
              <a:rPr lang="en-GB" smtClean="0"/>
              <a:t>‹#›</a:t>
            </a:fld>
            <a:endParaRPr lang="en-GB"/>
          </a:p>
        </p:txBody>
      </p:sp>
    </p:spTree>
    <p:extLst>
      <p:ext uri="{BB962C8B-B14F-4D97-AF65-F5344CB8AC3E}">
        <p14:creationId xmlns:p14="http://schemas.microsoft.com/office/powerpoint/2010/main" val="1497560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6A9DF1-B0A6-4086-A90E-BDB530F8C116}" type="datetimeFigureOut">
              <a:rPr lang="en-GB" smtClean="0"/>
              <a:t>29/08/2022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CD0D8-24DD-40F3-AB5E-FADCBF97FAFA}" type="slidenum">
              <a:rPr lang="en-GB" smtClean="0"/>
              <a:t>‹#›</a:t>
            </a:fld>
            <a:endParaRPr lang="en-GB"/>
          </a:p>
        </p:txBody>
      </p:sp>
    </p:spTree>
    <p:extLst>
      <p:ext uri="{BB962C8B-B14F-4D97-AF65-F5344CB8AC3E}">
        <p14:creationId xmlns:p14="http://schemas.microsoft.com/office/powerpoint/2010/main" val="4019300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25763" y="849313"/>
            <a:ext cx="4075112" cy="2293937"/>
          </a:xfrm>
        </p:spPr>
      </p:sp>
      <p:sp>
        <p:nvSpPr>
          <p:cNvPr id="3" name="Notes Placeholder 2"/>
          <p:cNvSpPr>
            <a:spLocks noGrp="1"/>
          </p:cNvSpPr>
          <p:nvPr>
            <p:ph type="body" idx="1"/>
          </p:nvPr>
        </p:nvSpPr>
        <p:spPr/>
        <p:txBody>
          <a:bodyPr/>
          <a:lstStyle/>
          <a:p>
            <a:r>
              <a:rPr lang="en-GB" b="1" dirty="0"/>
              <a:t>TIMING: 10.00-10.20</a:t>
            </a:r>
          </a:p>
        </p:txBody>
      </p:sp>
      <p:sp>
        <p:nvSpPr>
          <p:cNvPr id="5" name="Date Placeholder 4">
            <a:extLst>
              <a:ext uri="{FF2B5EF4-FFF2-40B4-BE49-F238E27FC236}">
                <a16:creationId xmlns:a16="http://schemas.microsoft.com/office/drawing/2014/main" id="{2D2DA7F8-E716-4BC2-94C5-37AA1B9C28F0}"/>
              </a:ext>
            </a:extLst>
          </p:cNvPr>
          <p:cNvSpPr>
            <a:spLocks noGrp="1"/>
          </p:cNvSpPr>
          <p:nvPr>
            <p:ph type="dt" idx="1"/>
          </p:nvPr>
        </p:nvSpPr>
        <p:spPr/>
        <p:txBody>
          <a:bodyPr/>
          <a:lstStyle/>
          <a:p>
            <a:endParaRPr lang="nl-NL"/>
          </a:p>
        </p:txBody>
      </p:sp>
    </p:spTree>
    <p:extLst>
      <p:ext uri="{BB962C8B-B14F-4D97-AF65-F5344CB8AC3E}">
        <p14:creationId xmlns:p14="http://schemas.microsoft.com/office/powerpoint/2010/main" val="113103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695575" y="509588"/>
            <a:ext cx="4535488" cy="2551112"/>
          </a:xfrm>
        </p:spPr>
      </p:sp>
      <p:sp>
        <p:nvSpPr>
          <p:cNvPr id="3" name="Tijdelijke aanduiding voor notities 2"/>
          <p:cNvSpPr>
            <a:spLocks noGrp="1"/>
          </p:cNvSpPr>
          <p:nvPr>
            <p:ph type="body" idx="1"/>
          </p:nvPr>
        </p:nvSpPr>
        <p:spPr/>
        <p:txBody>
          <a:bodyPr/>
          <a:lstStyle/>
          <a:p>
            <a:pPr defTabSz="966064">
              <a:spcBef>
                <a:spcPts val="659"/>
              </a:spcBef>
              <a:defRPr/>
            </a:pPr>
            <a:r>
              <a:rPr lang="en-GB" sz="1300" dirty="0">
                <a:solidFill>
                  <a:srgbClr val="E46B5C"/>
                </a:solidFill>
                <a:ea typeface="Roboto Light" charset="0"/>
                <a:cs typeface="Roboto Light" charset="0"/>
              </a:rPr>
              <a:t>1. IMPACT OBJECTIVES?</a:t>
            </a:r>
          </a:p>
          <a:p>
            <a:r>
              <a:rPr lang="en-GB" sz="1300" dirty="0">
                <a:solidFill>
                  <a:srgbClr val="2B5293"/>
                </a:solidFill>
                <a:ea typeface="Roboto Light" charset="0"/>
                <a:cs typeface="Roboto Light" charset="0"/>
              </a:rPr>
              <a:t>Set at the investor level &amp; relationship with investee/SPO.</a:t>
            </a:r>
          </a:p>
          <a:p>
            <a:r>
              <a:rPr lang="en-GB" sz="1300" dirty="0">
                <a:solidFill>
                  <a:srgbClr val="2B5293"/>
                </a:solidFill>
                <a:ea typeface="Roboto Light" charset="0"/>
                <a:cs typeface="Roboto Light" charset="0"/>
              </a:rPr>
              <a:t>Best practice would be to consider the impact value chain at both levels.</a:t>
            </a:r>
          </a:p>
          <a:p>
            <a:endParaRPr lang="de-AT" sz="1300" dirty="0">
              <a:solidFill>
                <a:srgbClr val="2B5293"/>
              </a:solidFill>
              <a:ea typeface="Roboto Light" charset="0"/>
              <a:cs typeface="Roboto Light" charset="0"/>
            </a:endParaRPr>
          </a:p>
          <a:p>
            <a:r>
              <a:rPr lang="de-AT" sz="1300" dirty="0">
                <a:solidFill>
                  <a:srgbClr val="2B5293"/>
                </a:solidFill>
                <a:ea typeface="Roboto Light" charset="0"/>
                <a:cs typeface="Roboto Light" charset="0"/>
              </a:rPr>
              <a:t>2. WHICH STAKEHOLDERS</a:t>
            </a:r>
          </a:p>
          <a:p>
            <a:pPr defTabSz="966064"/>
            <a:r>
              <a:rPr lang="en-GB" sz="1300" dirty="0">
                <a:solidFill>
                  <a:srgbClr val="2B5293"/>
                </a:solidFill>
                <a:ea typeface="Roboto Light" charset="0"/>
                <a:cs typeface="Roboto Light" charset="0"/>
              </a:rPr>
              <a:t>At the investor level: the investees (direct) and the final beneficiaries of the SPOs (indirect)</a:t>
            </a:r>
          </a:p>
          <a:p>
            <a:endParaRPr lang="de-AT" sz="1300" dirty="0">
              <a:solidFill>
                <a:srgbClr val="2B5293"/>
              </a:solidFill>
              <a:ea typeface="Roboto Light" charset="0"/>
              <a:cs typeface="Roboto Light" charset="0"/>
            </a:endParaRPr>
          </a:p>
          <a:p>
            <a:r>
              <a:rPr lang="en-GB" sz="1300" dirty="0">
                <a:solidFill>
                  <a:srgbClr val="E46B5C"/>
                </a:solidFill>
                <a:ea typeface="Roboto Light" charset="0"/>
                <a:cs typeface="Roboto Light" charset="0"/>
              </a:rPr>
              <a:t>3. HOW TO MEASURE RESULTS AT THE INVESTOR LEVEL?</a:t>
            </a:r>
            <a:r>
              <a:rPr lang="en-GB" sz="1300" dirty="0">
                <a:solidFill>
                  <a:srgbClr val="2B5293"/>
                </a:solidFill>
                <a:ea typeface="Roboto Light" charset="0"/>
                <a:cs typeface="Roboto Light" charset="0"/>
              </a:rPr>
              <a:t>  </a:t>
            </a:r>
          </a:p>
          <a:p>
            <a:r>
              <a:rPr lang="en-GB" sz="1300" dirty="0">
                <a:solidFill>
                  <a:srgbClr val="2B5293"/>
                </a:solidFill>
                <a:ea typeface="Roboto Light" charset="0"/>
                <a:cs typeface="Roboto Light" charset="0"/>
              </a:rPr>
              <a:t>Considering both IM at portfolio level and the impact of the work of the investor on the SPO.</a:t>
            </a:r>
          </a:p>
          <a:p>
            <a:r>
              <a:rPr lang="en-GB" sz="1300" dirty="0">
                <a:solidFill>
                  <a:srgbClr val="2B5293"/>
                </a:solidFill>
                <a:ea typeface="Roboto Light" charset="0"/>
                <a:cs typeface="Roboto Light" charset="0"/>
              </a:rPr>
              <a:t>Analysing data to identify problems and implementing corrective actions at the investment strategy level.</a:t>
            </a:r>
          </a:p>
          <a:p>
            <a:endParaRPr lang="de-AT" sz="1300" dirty="0">
              <a:solidFill>
                <a:srgbClr val="2B5293"/>
              </a:solidFill>
              <a:ea typeface="Roboto Light" charset="0"/>
              <a:cs typeface="Roboto Light" charset="0"/>
            </a:endParaRPr>
          </a:p>
          <a:p>
            <a:pPr defTabSz="966064"/>
            <a:r>
              <a:rPr lang="en-GB" sz="1300" dirty="0">
                <a:solidFill>
                  <a:srgbClr val="E46B5C"/>
                </a:solidFill>
                <a:ea typeface="Roboto Light" charset="0"/>
                <a:cs typeface="Roboto Light" charset="0"/>
              </a:rPr>
              <a:t>4. HOW TO VERIFY AND VALUE THE VPO IMPACT? </a:t>
            </a:r>
            <a:endParaRPr lang="en-GB" sz="1300" dirty="0">
              <a:solidFill>
                <a:srgbClr val="2B5293"/>
              </a:solidFill>
              <a:ea typeface="Roboto Light" charset="0"/>
              <a:cs typeface="Roboto Light" charset="0"/>
            </a:endParaRPr>
          </a:p>
          <a:p>
            <a:pPr defTabSz="966064">
              <a:spcBef>
                <a:spcPts val="659"/>
              </a:spcBef>
            </a:pPr>
            <a:r>
              <a:rPr lang="en-GB" sz="1300" dirty="0">
                <a:solidFill>
                  <a:srgbClr val="2B5293"/>
                </a:solidFill>
                <a:ea typeface="Roboto Light" charset="0"/>
                <a:cs typeface="Roboto Light" charset="0"/>
              </a:rPr>
              <a:t>NFS provided to the SPO and final impact on final beneficiaries if measurable.</a:t>
            </a:r>
          </a:p>
          <a:p>
            <a:pPr defTabSz="966064">
              <a:spcBef>
                <a:spcPts val="659"/>
              </a:spcBef>
            </a:pPr>
            <a:endParaRPr lang="de-AT" sz="1300" dirty="0">
              <a:solidFill>
                <a:srgbClr val="2B5293"/>
              </a:solidFill>
              <a:ea typeface="Roboto Light" charset="0"/>
              <a:cs typeface="Roboto Light" charset="0"/>
            </a:endParaRPr>
          </a:p>
          <a:p>
            <a:pPr defTabSz="966064">
              <a:spcBef>
                <a:spcPts val="659"/>
              </a:spcBef>
            </a:pPr>
            <a:r>
              <a:rPr lang="en-GB" sz="1300" dirty="0">
                <a:solidFill>
                  <a:srgbClr val="E46B5C"/>
                </a:solidFill>
                <a:ea typeface="Roboto Light" charset="0"/>
                <a:cs typeface="Roboto Light" charset="0"/>
              </a:rPr>
              <a:t>5. HOW TO MONITOR AND REPORT AT THE INVESTOR LEVEL? </a:t>
            </a:r>
            <a:endParaRPr lang="en-GB" sz="1300" dirty="0">
              <a:solidFill>
                <a:srgbClr val="2B5293"/>
              </a:solidFill>
              <a:ea typeface="Roboto Light" charset="0"/>
              <a:cs typeface="Roboto Light" charset="0"/>
            </a:endParaRPr>
          </a:p>
          <a:p>
            <a:pPr defTabSz="966064">
              <a:spcBef>
                <a:spcPts val="659"/>
              </a:spcBef>
            </a:pPr>
            <a:r>
              <a:rPr lang="en-GB" dirty="0">
                <a:solidFill>
                  <a:srgbClr val="2B5293"/>
                </a:solidFill>
                <a:ea typeface="Roboto Light" charset="0"/>
                <a:cs typeface="Roboto Light" charset="0"/>
              </a:rPr>
              <a:t>At the investor level, collect and analyse data to measure and report on the investor’s progress, the NFS provided and the investees’ impact (potentially).  </a:t>
            </a:r>
          </a:p>
          <a:p>
            <a:pPr defTabSz="966064">
              <a:spcBef>
                <a:spcPts val="659"/>
              </a:spcBef>
            </a:pPr>
            <a:endParaRPr lang="en-GB" sz="1300" dirty="0">
              <a:solidFill>
                <a:srgbClr val="2B5293"/>
              </a:solidFill>
              <a:ea typeface="Roboto Light" charset="0"/>
              <a:cs typeface="Roboto Light" charset="0"/>
            </a:endParaRPr>
          </a:p>
          <a:p>
            <a:pPr>
              <a:spcBef>
                <a:spcPts val="659"/>
              </a:spcBef>
            </a:pPr>
            <a:endParaRPr lang="en-GB" sz="1300" dirty="0">
              <a:solidFill>
                <a:srgbClr val="2B5293"/>
              </a:solidFill>
              <a:latin typeface="Roboto Light" charset="0"/>
              <a:ea typeface="Roboto Light" charset="0"/>
              <a:cs typeface="Roboto Light" charset="0"/>
            </a:endParaRPr>
          </a:p>
          <a:p>
            <a:pPr>
              <a:spcBef>
                <a:spcPts val="659"/>
              </a:spcBef>
            </a:pPr>
            <a:endParaRPr lang="en-GB" dirty="0">
              <a:solidFill>
                <a:srgbClr val="2B5293"/>
              </a:solidFill>
              <a:latin typeface="Roboto Light" panose="02000000000000000000" pitchFamily="2" charset="0"/>
              <a:ea typeface="Roboto Light" panose="02000000000000000000" pitchFamily="2" charset="0"/>
              <a:cs typeface="Roboto Light" panose="02000000000000000000" pitchFamily="2" charset="0"/>
            </a:endParaRPr>
          </a:p>
          <a:p>
            <a:pPr defTabSz="483032" fontAlgn="base">
              <a:spcBef>
                <a:spcPct val="30000"/>
              </a:spcBef>
              <a:spcAft>
                <a:spcPct val="0"/>
              </a:spcAft>
              <a:defRPr/>
            </a:pPr>
            <a:endParaRPr lang="en-GB" sz="1300" dirty="0"/>
          </a:p>
          <a:p>
            <a:endParaRPr lang="en-GB" dirty="0"/>
          </a:p>
          <a:p>
            <a:endParaRPr lang="en-GB" sz="1300" dirty="0"/>
          </a:p>
          <a:p>
            <a:endParaRPr lang="en-GB" sz="1300" dirty="0"/>
          </a:p>
        </p:txBody>
      </p:sp>
      <p:sp>
        <p:nvSpPr>
          <p:cNvPr id="5" name="Date Placeholder 4">
            <a:extLst>
              <a:ext uri="{FF2B5EF4-FFF2-40B4-BE49-F238E27FC236}">
                <a16:creationId xmlns:a16="http://schemas.microsoft.com/office/drawing/2014/main" id="{2BCD3A08-6A43-4561-84E2-1FD591487612}"/>
              </a:ext>
            </a:extLst>
          </p:cNvPr>
          <p:cNvSpPr>
            <a:spLocks noGrp="1"/>
          </p:cNvSpPr>
          <p:nvPr>
            <p:ph type="dt" idx="1"/>
          </p:nvPr>
        </p:nvSpPr>
        <p:spPr/>
        <p:txBody>
          <a:bodyPr/>
          <a:lstStyle/>
          <a:p>
            <a:endParaRPr lang="nl-NL"/>
          </a:p>
        </p:txBody>
      </p:sp>
    </p:spTree>
    <p:extLst>
      <p:ext uri="{BB962C8B-B14F-4D97-AF65-F5344CB8AC3E}">
        <p14:creationId xmlns:p14="http://schemas.microsoft.com/office/powerpoint/2010/main" val="408994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5575" y="509588"/>
            <a:ext cx="4535488" cy="2551112"/>
          </a:xfrm>
        </p:spPr>
      </p:sp>
      <p:sp>
        <p:nvSpPr>
          <p:cNvPr id="3" name="Notes Placeholder 2"/>
          <p:cNvSpPr>
            <a:spLocks noGrp="1"/>
          </p:cNvSpPr>
          <p:nvPr>
            <p:ph type="body" idx="1"/>
          </p:nvPr>
        </p:nvSpPr>
        <p:spPr/>
        <p:txBody>
          <a:bodyPr/>
          <a:lstStyle/>
          <a:p>
            <a:pPr defTabSz="924367">
              <a:defRPr/>
            </a:pPr>
            <a:r>
              <a:rPr lang="en-GB" noProof="0" dirty="0"/>
              <a:t>EVPA</a:t>
            </a:r>
          </a:p>
          <a:p>
            <a:endParaRPr lang="en-GB" dirty="0"/>
          </a:p>
          <a:p>
            <a:r>
              <a:rPr lang="en-GB" dirty="0"/>
              <a:t>The</a:t>
            </a:r>
            <a:r>
              <a:rPr lang="en-GB" baseline="0" dirty="0"/>
              <a:t> two levels of impact the VPO has</a:t>
            </a:r>
            <a:endParaRPr lang="en-GB" dirty="0"/>
          </a:p>
        </p:txBody>
      </p:sp>
      <p:sp>
        <p:nvSpPr>
          <p:cNvPr id="4" name="Slide Number Placeholder 3"/>
          <p:cNvSpPr>
            <a:spLocks noGrp="1"/>
          </p:cNvSpPr>
          <p:nvPr>
            <p:ph type="sldNum" sz="quarter" idx="10"/>
          </p:nvPr>
        </p:nvSpPr>
        <p:spPr/>
        <p:txBody>
          <a:bodyPr/>
          <a:lstStyle/>
          <a:p>
            <a:fld id="{5A3F9F44-3413-7044-B7E4-1D3A602579AB}" type="slidenum">
              <a:rPr lang="nl-NL" smtClean="0"/>
              <a:t>7</a:t>
            </a:fld>
            <a:endParaRPr lang="nl-NL"/>
          </a:p>
        </p:txBody>
      </p:sp>
    </p:spTree>
    <p:extLst>
      <p:ext uri="{BB962C8B-B14F-4D97-AF65-F5344CB8AC3E}">
        <p14:creationId xmlns:p14="http://schemas.microsoft.com/office/powerpoint/2010/main" val="2407642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695575" y="509588"/>
            <a:ext cx="4535488" cy="2551112"/>
          </a:xfrm>
        </p:spPr>
      </p:sp>
      <p:sp>
        <p:nvSpPr>
          <p:cNvPr id="3" name="Tijdelijke aanduiding voor notities 2"/>
          <p:cNvSpPr>
            <a:spLocks noGrp="1"/>
          </p:cNvSpPr>
          <p:nvPr>
            <p:ph type="body" idx="1"/>
          </p:nvPr>
        </p:nvSpPr>
        <p:spPr/>
        <p:txBody>
          <a:bodyPr/>
          <a:lstStyle/>
          <a:p>
            <a:pPr defTabSz="924367">
              <a:defRPr/>
            </a:pPr>
            <a:r>
              <a:rPr lang="en-GB" noProof="0" dirty="0"/>
              <a:t>EVPA</a:t>
            </a:r>
          </a:p>
          <a:p>
            <a:pPr defTabSz="924367">
              <a:defRPr/>
            </a:pPr>
            <a:endParaRPr lang="en-GB" dirty="0">
              <a:solidFill>
                <a:srgbClr val="2B5293"/>
              </a:solidFill>
              <a:ea typeface="Roboto Light" charset="0"/>
              <a:cs typeface="Roboto Light" charset="0"/>
            </a:endParaRPr>
          </a:p>
          <a:p>
            <a:pPr defTabSz="924367">
              <a:defRPr/>
            </a:pPr>
            <a:r>
              <a:rPr lang="en-GB" dirty="0">
                <a:solidFill>
                  <a:srgbClr val="2B5293"/>
                </a:solidFill>
                <a:ea typeface="Roboto Light" charset="0"/>
                <a:cs typeface="Roboto Light" charset="0"/>
              </a:rPr>
              <a:t>T</a:t>
            </a:r>
            <a:r>
              <a:rPr lang="en-US" dirty="0">
                <a:solidFill>
                  <a:srgbClr val="2B5293"/>
                </a:solidFill>
                <a:ea typeface="Roboto Light" charset="0"/>
                <a:cs typeface="Roboto Light" charset="0"/>
              </a:rPr>
              <a:t>his is the added value provided to the SPO from the VPO/SI. It is recommended that VPO/SIs use independent studies to assess the value they provide to their SPOs as directly questioning investees may be a delicate matter not always providing truthful answers.</a:t>
            </a:r>
            <a:endParaRPr lang="fr-FR" dirty="0">
              <a:solidFill>
                <a:srgbClr val="2B5293"/>
              </a:solidFill>
              <a:ea typeface="Roboto Light" charset="0"/>
              <a:cs typeface="Roboto Light" charset="0"/>
            </a:endParaRPr>
          </a:p>
          <a:p>
            <a:endParaRPr lang="en-GB" u="sng" dirty="0"/>
          </a:p>
          <a:p>
            <a:endParaRPr lang="en-GB" u="sng" dirty="0"/>
          </a:p>
          <a:p>
            <a:r>
              <a:rPr lang="en-GB" u="sng" dirty="0"/>
              <a:t>Social impact:</a:t>
            </a:r>
            <a:r>
              <a:rPr lang="en-GB" u="sng" baseline="0" dirty="0"/>
              <a:t> </a:t>
            </a:r>
            <a:r>
              <a:rPr lang="en-GB" baseline="0" dirty="0"/>
              <a:t>the social change on the target population resulting from an SPO’s actions</a:t>
            </a:r>
          </a:p>
          <a:p>
            <a:pPr defTabSz="693275">
              <a:defRPr/>
            </a:pPr>
            <a:r>
              <a:rPr lang="en-GB" sz="900" u="sng" dirty="0">
                <a:solidFill>
                  <a:srgbClr val="2B5293"/>
                </a:solidFill>
                <a:latin typeface="Arial" panose="020B0604020202020204" pitchFamily="34" charset="0"/>
                <a:ea typeface="Roboto Light" charset="0"/>
                <a:cs typeface="Arial" panose="020B0604020202020204" pitchFamily="34" charset="0"/>
              </a:rPr>
              <a:t>Financial Sustainability: </a:t>
            </a:r>
            <a:r>
              <a:rPr lang="en-GB" sz="900" dirty="0">
                <a:solidFill>
                  <a:srgbClr val="2B5293"/>
                </a:solidFill>
                <a:latin typeface="Arial" panose="020B0604020202020204" pitchFamily="34" charset="0"/>
                <a:ea typeface="Roboto Light" charset="0"/>
                <a:cs typeface="Arial" panose="020B0604020202020204" pitchFamily="34" charset="0"/>
              </a:rPr>
              <a:t>the assessment that an SPO will have sufficient resources to continue pursuing its social mission</a:t>
            </a:r>
          </a:p>
          <a:p>
            <a:pPr defTabSz="693275">
              <a:defRPr/>
            </a:pPr>
            <a:r>
              <a:rPr lang="en-GB" sz="900" u="sng" dirty="0">
                <a:solidFill>
                  <a:srgbClr val="2B5293"/>
                </a:solidFill>
                <a:latin typeface="Arial" panose="020B0604020202020204" pitchFamily="34" charset="0"/>
                <a:ea typeface="Roboto Light" charset="0"/>
                <a:cs typeface="Arial" panose="020B0604020202020204" pitchFamily="34" charset="0"/>
              </a:rPr>
              <a:t>Organisational Resilience: </a:t>
            </a:r>
            <a:r>
              <a:rPr lang="en-GB" sz="900" dirty="0">
                <a:solidFill>
                  <a:srgbClr val="2B5293"/>
                </a:solidFill>
                <a:latin typeface="Arial" panose="020B0604020202020204" pitchFamily="34" charset="0"/>
                <a:ea typeface="Roboto Light" charset="0"/>
                <a:cs typeface="Arial" panose="020B0604020202020204" pitchFamily="34" charset="0"/>
              </a:rPr>
              <a:t>the degree of development of the management team and organisation of an SPO</a:t>
            </a:r>
            <a:endParaRPr lang="fr-FR" sz="900" dirty="0">
              <a:solidFill>
                <a:srgbClr val="2B5293"/>
              </a:solidFill>
              <a:latin typeface="Arial" panose="020B0604020202020204" pitchFamily="34" charset="0"/>
              <a:ea typeface="Roboto Light" charset="0"/>
              <a:cs typeface="Arial" panose="020B0604020202020204" pitchFamily="34" charset="0"/>
            </a:endParaRPr>
          </a:p>
          <a:p>
            <a:endParaRPr lang="fr-FR" dirty="0"/>
          </a:p>
          <a:p>
            <a:pPr marL="231092" indent="-231092">
              <a:buFont typeface="+mj-lt"/>
              <a:buAutoNum type="arabicPeriod"/>
            </a:pPr>
            <a:r>
              <a:rPr lang="fr-FR" dirty="0" err="1"/>
              <a:t>Map</a:t>
            </a:r>
            <a:r>
              <a:rPr lang="fr-FR" dirty="0"/>
              <a:t> </a:t>
            </a:r>
            <a:r>
              <a:rPr lang="fr-FR" dirty="0" err="1"/>
              <a:t>VPO’s</a:t>
            </a:r>
            <a:r>
              <a:rPr lang="fr-FR" dirty="0"/>
              <a:t> </a:t>
            </a:r>
            <a:r>
              <a:rPr lang="fr-FR" dirty="0" err="1"/>
              <a:t>assets</a:t>
            </a:r>
            <a:r>
              <a:rPr lang="fr-FR" dirty="0"/>
              <a:t> • </a:t>
            </a:r>
            <a:r>
              <a:rPr lang="fr-FR" dirty="0" err="1"/>
              <a:t>Map</a:t>
            </a:r>
            <a:r>
              <a:rPr lang="fr-FR" dirty="0"/>
              <a:t> NFS and </a:t>
            </a:r>
            <a:r>
              <a:rPr lang="fr-FR" dirty="0" err="1"/>
              <a:t>determine</a:t>
            </a:r>
            <a:r>
              <a:rPr lang="fr-FR" dirty="0"/>
              <a:t> </a:t>
            </a:r>
            <a:r>
              <a:rPr lang="fr-FR" dirty="0" err="1"/>
              <a:t>core</a:t>
            </a:r>
            <a:r>
              <a:rPr lang="fr-FR" dirty="0"/>
              <a:t> NFS to </a:t>
            </a:r>
            <a:r>
              <a:rPr lang="fr-FR" dirty="0" err="1"/>
              <a:t>offer</a:t>
            </a:r>
            <a:r>
              <a:rPr lang="fr-FR" dirty="0"/>
              <a:t> </a:t>
            </a:r>
            <a:r>
              <a:rPr lang="fr-FR" dirty="0" err="1"/>
              <a:t>depending</a:t>
            </a:r>
            <a:r>
              <a:rPr lang="fr-FR" dirty="0"/>
              <a:t> on the </a:t>
            </a:r>
            <a:r>
              <a:rPr lang="fr-FR" dirty="0" err="1"/>
              <a:t>investment</a:t>
            </a:r>
            <a:r>
              <a:rPr lang="fr-FR" dirty="0"/>
              <a:t> </a:t>
            </a:r>
            <a:r>
              <a:rPr lang="fr-FR" dirty="0" err="1"/>
              <a:t>strategy</a:t>
            </a:r>
            <a:r>
              <a:rPr lang="fr-FR" dirty="0"/>
              <a:t> of the VPO • </a:t>
            </a:r>
            <a:r>
              <a:rPr lang="fr-FR" dirty="0" err="1"/>
              <a:t>Map</a:t>
            </a:r>
            <a:r>
              <a:rPr lang="fr-FR" dirty="0"/>
              <a:t> </a:t>
            </a:r>
            <a:r>
              <a:rPr lang="fr-FR" dirty="0" err="1"/>
              <a:t>assets</a:t>
            </a:r>
            <a:r>
              <a:rPr lang="fr-FR" dirty="0"/>
              <a:t> – i.e. </a:t>
            </a:r>
            <a:r>
              <a:rPr lang="fr-FR" dirty="0" err="1"/>
              <a:t>internal</a:t>
            </a:r>
            <a:r>
              <a:rPr lang="fr-FR" dirty="0"/>
              <a:t> &amp; </a:t>
            </a:r>
            <a:r>
              <a:rPr lang="fr-FR" dirty="0" err="1"/>
              <a:t>external</a:t>
            </a:r>
            <a:r>
              <a:rPr lang="fr-FR" dirty="0"/>
              <a:t> </a:t>
            </a:r>
            <a:r>
              <a:rPr lang="fr-FR" dirty="0" err="1"/>
              <a:t>human</a:t>
            </a:r>
            <a:r>
              <a:rPr lang="fr-FR" dirty="0"/>
              <a:t> </a:t>
            </a:r>
            <a:r>
              <a:rPr lang="fr-FR" dirty="0" err="1"/>
              <a:t>resources</a:t>
            </a:r>
            <a:r>
              <a:rPr lang="fr-FR" dirty="0"/>
              <a:t> </a:t>
            </a:r>
            <a:r>
              <a:rPr lang="fr-FR" dirty="0" err="1"/>
              <a:t>needed</a:t>
            </a:r>
            <a:r>
              <a:rPr lang="fr-FR" dirty="0"/>
              <a:t>/</a:t>
            </a:r>
            <a:r>
              <a:rPr lang="fr-FR" dirty="0" err="1"/>
              <a:t>available</a:t>
            </a:r>
            <a:r>
              <a:rPr lang="fr-FR" dirty="0"/>
              <a:t> to </a:t>
            </a:r>
            <a:r>
              <a:rPr lang="fr-FR" dirty="0" err="1"/>
              <a:t>deliver</a:t>
            </a:r>
            <a:r>
              <a:rPr lang="fr-FR" dirty="0"/>
              <a:t> NFS • </a:t>
            </a:r>
            <a:r>
              <a:rPr lang="fr-FR" dirty="0" err="1"/>
              <a:t>Assess</a:t>
            </a:r>
            <a:r>
              <a:rPr lang="fr-FR" dirty="0"/>
              <a:t> and </a:t>
            </a:r>
            <a:r>
              <a:rPr lang="fr-FR" dirty="0" err="1"/>
              <a:t>monetise</a:t>
            </a:r>
            <a:r>
              <a:rPr lang="fr-FR" dirty="0"/>
              <a:t> </a:t>
            </a:r>
            <a:r>
              <a:rPr lang="fr-FR" dirty="0" err="1"/>
              <a:t>cost</a:t>
            </a:r>
            <a:r>
              <a:rPr lang="fr-FR" dirty="0"/>
              <a:t> of </a:t>
            </a:r>
            <a:r>
              <a:rPr lang="fr-FR" dirty="0" err="1"/>
              <a:t>delivering</a:t>
            </a:r>
            <a:r>
              <a:rPr lang="fr-FR" dirty="0"/>
              <a:t> NFS -</a:t>
            </a:r>
            <a:r>
              <a:rPr lang="fr-FR" baseline="0" dirty="0"/>
              <a:t> </a:t>
            </a:r>
            <a:r>
              <a:rPr lang="fr-FR" b="1" dirty="0"/>
              <a:t>Tools:</a:t>
            </a:r>
            <a:r>
              <a:rPr lang="fr-FR" dirty="0"/>
              <a:t> EVPA NFS </a:t>
            </a:r>
            <a:r>
              <a:rPr lang="fr-FR" dirty="0" err="1"/>
              <a:t>mapping</a:t>
            </a:r>
            <a:r>
              <a:rPr lang="fr-FR" dirty="0"/>
              <a:t>, EVPA </a:t>
            </a:r>
            <a:r>
              <a:rPr lang="fr-FR" dirty="0" err="1"/>
              <a:t>Asset</a:t>
            </a:r>
            <a:r>
              <a:rPr lang="fr-FR" dirty="0"/>
              <a:t> </a:t>
            </a:r>
            <a:r>
              <a:rPr lang="fr-FR" dirty="0" err="1"/>
              <a:t>mapping</a:t>
            </a:r>
            <a:r>
              <a:rPr lang="fr-FR" dirty="0"/>
              <a:t>, EVPA NFS </a:t>
            </a:r>
            <a:r>
              <a:rPr lang="fr-FR" dirty="0" err="1"/>
              <a:t>monetisation</a:t>
            </a:r>
            <a:r>
              <a:rPr lang="fr-FR" dirty="0"/>
              <a:t> </a:t>
            </a:r>
            <a:r>
              <a:rPr lang="fr-FR" dirty="0" err="1"/>
              <a:t>tool</a:t>
            </a:r>
            <a:endParaRPr lang="fr-FR" dirty="0"/>
          </a:p>
          <a:p>
            <a:pPr marL="231092" indent="-231092">
              <a:buFont typeface="+mj-lt"/>
              <a:buAutoNum type="arabicPeriod"/>
            </a:pPr>
            <a:r>
              <a:rPr lang="en-GB" dirty="0"/>
              <a:t>Assess needs of the SPO • Both VPO and SPO map the needs of the SPO in the three cores areas of development • Perform SPO’s “light” needs’ assessment to assess if investment opportunity fits with VPO’s NFS offer • If there is an initial match, then the VPO and SPO perform an in-depth needs’ assessment together - </a:t>
            </a:r>
            <a:r>
              <a:rPr lang="en-GB" b="1" dirty="0"/>
              <a:t>Tools:</a:t>
            </a:r>
            <a:r>
              <a:rPr lang="en-GB" dirty="0"/>
              <a:t> EVPA needs’ assessment tools (a “light” version + in-depth/full version)</a:t>
            </a:r>
          </a:p>
          <a:p>
            <a:pPr marL="231092" indent="-231092">
              <a:buFont typeface="+mj-lt"/>
              <a:buAutoNum type="arabicPeriod"/>
            </a:pPr>
            <a:r>
              <a:rPr lang="fr-FR" dirty="0" err="1"/>
              <a:t>Develop</a:t>
            </a:r>
            <a:r>
              <a:rPr lang="fr-FR" dirty="0"/>
              <a:t> the NFS plan • </a:t>
            </a:r>
            <a:r>
              <a:rPr lang="en-GB" dirty="0"/>
              <a:t>Prioritise and match areas of development of the SPO with NFS offer of the VPO • VPO and SPO work together to develop an NFS plan, which should be formalised and included in a charter of engagement between both parties </a:t>
            </a:r>
            <a:r>
              <a:rPr lang="en-GB" b="1" dirty="0"/>
              <a:t>Tool</a:t>
            </a:r>
            <a:r>
              <a:rPr lang="en-GB" dirty="0"/>
              <a:t>: EVPA NFS plan</a:t>
            </a:r>
          </a:p>
          <a:p>
            <a:pPr marL="231092" indent="-231092">
              <a:buFont typeface="+mj-lt"/>
              <a:buAutoNum type="arabicPeriod"/>
            </a:pPr>
            <a:r>
              <a:rPr lang="fr-FR" dirty="0" err="1"/>
              <a:t>Deliver</a:t>
            </a:r>
            <a:r>
              <a:rPr lang="fr-FR" dirty="0"/>
              <a:t> NFS • </a:t>
            </a:r>
            <a:r>
              <a:rPr lang="en-GB" dirty="0"/>
              <a:t>Deliver NFS in different ways depending on SPO’s needs: trainings, access to network, etc. • Goal achievement and delivery monitored using the NFS plan as a dashboard • Corrective action are implemented, if needed • The NFS plan highlights when the VPO/SPO collaboration should end - </a:t>
            </a:r>
            <a:r>
              <a:rPr lang="fr-FR" b="1" dirty="0" err="1"/>
              <a:t>Tool</a:t>
            </a:r>
            <a:r>
              <a:rPr lang="fr-FR" dirty="0"/>
              <a:t>: EVPA NFS plan</a:t>
            </a:r>
          </a:p>
          <a:p>
            <a:pPr marL="231092" indent="-231092">
              <a:buFont typeface="+mj-lt"/>
              <a:buAutoNum type="arabicPeriod"/>
            </a:pPr>
            <a:r>
              <a:rPr lang="en-GB" dirty="0"/>
              <a:t>Assess the value &amp; impact of NFS • Assess how the SPO perceives the value of NFS to evaluate efficiency and effectiveness (this is ideally done by an external, independent third party) • Measure improvement of SPO in areas of development </a:t>
            </a:r>
            <a:r>
              <a:rPr lang="en-GB" b="1" dirty="0"/>
              <a:t>Tool</a:t>
            </a:r>
            <a:r>
              <a:rPr lang="en-GB" dirty="0"/>
              <a:t>: EVPA NFS impact assessment</a:t>
            </a:r>
            <a:endParaRPr lang="nl-NL" dirty="0"/>
          </a:p>
        </p:txBody>
      </p:sp>
      <p:sp>
        <p:nvSpPr>
          <p:cNvPr id="4" name="Tijdelijke aanduiding voor dianummer 3"/>
          <p:cNvSpPr>
            <a:spLocks noGrp="1"/>
          </p:cNvSpPr>
          <p:nvPr>
            <p:ph type="sldNum" sz="quarter" idx="10"/>
          </p:nvPr>
        </p:nvSpPr>
        <p:spPr/>
        <p:txBody>
          <a:bodyPr/>
          <a:lstStyle/>
          <a:p>
            <a:fld id="{5A3F9F44-3413-7044-B7E4-1D3A602579AB}" type="slidenum">
              <a:rPr lang="nl-NL" smtClean="0"/>
              <a:t>8</a:t>
            </a:fld>
            <a:endParaRPr lang="nl-NL"/>
          </a:p>
        </p:txBody>
      </p:sp>
    </p:spTree>
    <p:extLst>
      <p:ext uri="{BB962C8B-B14F-4D97-AF65-F5344CB8AC3E}">
        <p14:creationId xmlns:p14="http://schemas.microsoft.com/office/powerpoint/2010/main" val="408994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2697163" y="509588"/>
            <a:ext cx="4532312" cy="2549525"/>
          </a:xfrm>
        </p:spPr>
      </p:sp>
      <p:sp>
        <p:nvSpPr>
          <p:cNvPr id="3" name="Tijdelijke aanduiding voor notities 2"/>
          <p:cNvSpPr>
            <a:spLocks noGrp="1"/>
          </p:cNvSpPr>
          <p:nvPr>
            <p:ph type="body" idx="1"/>
          </p:nvPr>
        </p:nvSpPr>
        <p:spPr/>
        <p:txBody>
          <a:bodyPr/>
          <a:lstStyle/>
          <a:p>
            <a:pPr defTabSz="924367">
              <a:spcBef>
                <a:spcPts val="841"/>
              </a:spcBef>
              <a:defRPr/>
            </a:pPr>
            <a:r>
              <a:rPr lang="en-GB" noProof="0" dirty="0"/>
              <a:t>EVPA</a:t>
            </a:r>
          </a:p>
          <a:p>
            <a:pPr>
              <a:spcBef>
                <a:spcPts val="841"/>
              </a:spcBef>
              <a:defRPr/>
            </a:pPr>
            <a:endParaRPr lang="en-GB" dirty="0">
              <a:solidFill>
                <a:srgbClr val="2B5293"/>
              </a:solidFill>
              <a:ea typeface="Roboto Light" charset="0"/>
              <a:cs typeface="Roboto Light" charset="0"/>
            </a:endParaRPr>
          </a:p>
          <a:p>
            <a:pPr>
              <a:spcBef>
                <a:spcPts val="841"/>
              </a:spcBef>
              <a:defRPr/>
            </a:pPr>
            <a:r>
              <a:rPr lang="en-GB" dirty="0">
                <a:solidFill>
                  <a:srgbClr val="2B5293"/>
                </a:solidFill>
                <a:ea typeface="Roboto Light" charset="0"/>
                <a:cs typeface="Roboto Light" charset="0"/>
              </a:rPr>
              <a:t>A mapping of different kind of NFS provided </a:t>
            </a:r>
          </a:p>
          <a:p>
            <a:pPr lvl="0"/>
            <a:endParaRPr lang="en-GB" b="0" dirty="0"/>
          </a:p>
        </p:txBody>
      </p:sp>
      <p:sp>
        <p:nvSpPr>
          <p:cNvPr id="4" name="Tijdelijke aanduiding voor dianummer 3"/>
          <p:cNvSpPr>
            <a:spLocks noGrp="1"/>
          </p:cNvSpPr>
          <p:nvPr>
            <p:ph type="sldNum" sz="quarter" idx="10"/>
          </p:nvPr>
        </p:nvSpPr>
        <p:spPr/>
        <p:txBody>
          <a:bodyPr/>
          <a:lstStyle/>
          <a:p>
            <a:fld id="{5A3F9F44-3413-7044-B7E4-1D3A602579AB}" type="slidenum">
              <a:rPr lang="nl-NL" smtClean="0">
                <a:solidFill>
                  <a:prstClr val="black"/>
                </a:solidFill>
              </a:rPr>
              <a:pPr/>
              <a:t>9</a:t>
            </a:fld>
            <a:endParaRPr lang="nl-NL">
              <a:solidFill>
                <a:prstClr val="black"/>
              </a:solidFill>
            </a:endParaRPr>
          </a:p>
        </p:txBody>
      </p:sp>
    </p:spTree>
    <p:extLst>
      <p:ext uri="{BB962C8B-B14F-4D97-AF65-F5344CB8AC3E}">
        <p14:creationId xmlns:p14="http://schemas.microsoft.com/office/powerpoint/2010/main" val="40899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2B5293"/>
                </a:solidFill>
                <a:ea typeface="Roboto Light" charset="0"/>
              </a:rPr>
              <a:t>1) This is especially important for organisations pioneering investing for impact in their country or region. Some examples of fostering the local ecosystem include (</a:t>
            </a:r>
            <a:r>
              <a:rPr lang="en-GB" dirty="0" err="1">
                <a:solidFill>
                  <a:srgbClr val="2B5293"/>
                </a:solidFill>
                <a:ea typeface="Roboto Light" charset="0"/>
              </a:rPr>
              <a:t>i</a:t>
            </a:r>
            <a:r>
              <a:rPr lang="en-GB" dirty="0">
                <a:solidFill>
                  <a:srgbClr val="2B5293"/>
                </a:solidFill>
                <a:ea typeface="Roboto Light" charset="0"/>
              </a:rPr>
              <a:t>) engaging with more traditional investors and educating them on embedding impact considerations e.g. through co-investments; (ii) raising awareness about investing for impact within mainstream impact investing e.g. by organising webinars or appearing in media; (iii) positioning the impact sector e.g. by forming alliances with peers and/or advocating for it with policy makers; and (iv) engaging with the public sector, e.g. by developing hybrid financial mechanisms. </a:t>
            </a:r>
          </a:p>
          <a:p>
            <a:endParaRPr lang="en-GB" dirty="0"/>
          </a:p>
          <a:p>
            <a:r>
              <a:rPr lang="en-GB" dirty="0"/>
              <a:t>2) </a:t>
            </a:r>
            <a:r>
              <a:rPr lang="en-GB" dirty="0">
                <a:solidFill>
                  <a:srgbClr val="2B5293"/>
                </a:solidFill>
                <a:ea typeface="Roboto Light" charset="0"/>
              </a:rPr>
              <a:t>Incorporating a system change lens entails understanding the root causes of a societal problem, embracing complexity, non-linear thinking and interconnections. This approach requires bringing together relevant partners to challenge the way the societal issue is tackled and defining where to intervene.</a:t>
            </a:r>
            <a:endParaRPr lang="en-GB" dirty="0"/>
          </a:p>
        </p:txBody>
      </p:sp>
      <p:sp>
        <p:nvSpPr>
          <p:cNvPr id="4" name="Slide Number Placeholder 3"/>
          <p:cNvSpPr>
            <a:spLocks noGrp="1"/>
          </p:cNvSpPr>
          <p:nvPr>
            <p:ph type="sldNum" sz="quarter" idx="5"/>
          </p:nvPr>
        </p:nvSpPr>
        <p:spPr/>
        <p:txBody>
          <a:bodyPr/>
          <a:lstStyle/>
          <a:p>
            <a:fld id="{25DCD0D8-24DD-40F3-AB5E-FADCBF97FAFA}" type="slidenum">
              <a:rPr lang="en-GB" smtClean="0"/>
              <a:t>10</a:t>
            </a:fld>
            <a:endParaRPr lang="en-GB"/>
          </a:p>
        </p:txBody>
      </p:sp>
    </p:spTree>
    <p:extLst>
      <p:ext uri="{BB962C8B-B14F-4D97-AF65-F5344CB8AC3E}">
        <p14:creationId xmlns:p14="http://schemas.microsoft.com/office/powerpoint/2010/main" val="2987609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03550" y="862013"/>
            <a:ext cx="4148138" cy="2333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E3E1C609-320D-429A-A48A-385D02AB2E92}" type="slidenum">
              <a:rPr lang="en-SG" smtClean="0"/>
              <a:t>11</a:t>
            </a:fld>
            <a:endParaRPr lang="en-SG" dirty="0"/>
          </a:p>
        </p:txBody>
      </p:sp>
    </p:spTree>
    <p:extLst>
      <p:ext uri="{BB962C8B-B14F-4D97-AF65-F5344CB8AC3E}">
        <p14:creationId xmlns:p14="http://schemas.microsoft.com/office/powerpoint/2010/main" val="1666530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25368622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A">
    <p:spTree>
      <p:nvGrpSpPr>
        <p:cNvPr id="1" name=""/>
        <p:cNvGrpSpPr/>
        <p:nvPr/>
      </p:nvGrpSpPr>
      <p:grpSpPr>
        <a:xfrm>
          <a:off x="0" y="0"/>
          <a:ext cx="0" cy="0"/>
          <a:chOff x="0" y="0"/>
          <a:chExt cx="0" cy="0"/>
        </a:xfrm>
      </p:grpSpPr>
      <p:pic>
        <p:nvPicPr>
          <p:cNvPr id="7"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452" y="0"/>
            <a:ext cx="12215471" cy="6858000"/>
          </a:xfrm>
          <a:prstGeom prst="rect">
            <a:avLst/>
          </a:prstGeom>
        </p:spPr>
      </p:pic>
      <p:sp>
        <p:nvSpPr>
          <p:cNvPr id="2" name="Title 1"/>
          <p:cNvSpPr>
            <a:spLocks noGrp="1"/>
          </p:cNvSpPr>
          <p:nvPr>
            <p:ph type="ctrTitle"/>
          </p:nvPr>
        </p:nvSpPr>
        <p:spPr>
          <a:xfrm>
            <a:off x="630000" y="3708402"/>
            <a:ext cx="10681467" cy="1792852"/>
          </a:xfrm>
        </p:spPr>
        <p:txBody>
          <a:bodyPr anchor="b"/>
          <a:lstStyle>
            <a:lvl1pPr algn="l">
              <a:defRPr sz="4500" b="1" cap="all" baseline="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30000" y="5624286"/>
            <a:ext cx="10681467" cy="385874"/>
          </a:xfrm>
        </p:spPr>
        <p:txBody>
          <a:bodyPr/>
          <a:lstStyle>
            <a:lvl1pPr marL="0" indent="0" algn="l">
              <a:buNone/>
              <a:defRPr sz="24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cxnSp>
        <p:nvCxnSpPr>
          <p:cNvPr id="10" name="Gerade Verbindung 9"/>
          <p:cNvCxnSpPr/>
          <p:nvPr userDrawn="1"/>
        </p:nvCxnSpPr>
        <p:spPr>
          <a:xfrm>
            <a:off x="769310" y="6189451"/>
            <a:ext cx="268406"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4379556" cy="1937857"/>
          </a:xfrm>
          <a:prstGeom prst="rect">
            <a:avLst/>
          </a:prstGeom>
        </p:spPr>
      </p:pic>
      <p:pic>
        <p:nvPicPr>
          <p:cNvPr id="11" name="Picture 10"/>
          <p:cNvPicPr>
            <a:picLocks noChangeAspect="1"/>
          </p:cNvPicPr>
          <p:nvPr userDrawn="1"/>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50510" y="0"/>
            <a:ext cx="7041490" cy="2847079"/>
          </a:xfrm>
          <a:prstGeom prst="rect">
            <a:avLst/>
          </a:prstGeom>
        </p:spPr>
      </p:pic>
      <p:pic>
        <p:nvPicPr>
          <p:cNvPr id="12" name="Picture 11"/>
          <p:cNvPicPr>
            <a:picLocks noChangeAspect="1"/>
          </p:cNvPicPr>
          <p:nvPr userDrawn="1"/>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48421" y="3820535"/>
            <a:ext cx="7553599" cy="3036071"/>
          </a:xfrm>
          <a:prstGeom prst="rect">
            <a:avLst/>
          </a:prstGeom>
        </p:spPr>
      </p:pic>
    </p:spTree>
    <p:extLst>
      <p:ext uri="{BB962C8B-B14F-4D97-AF65-F5344CB8AC3E}">
        <p14:creationId xmlns:p14="http://schemas.microsoft.com/office/powerpoint/2010/main" val="218395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B">
    <p:spTree>
      <p:nvGrpSpPr>
        <p:cNvPr id="1" name=""/>
        <p:cNvGrpSpPr/>
        <p:nvPr/>
      </p:nvGrpSpPr>
      <p:grpSpPr>
        <a:xfrm>
          <a:off x="0" y="0"/>
          <a:ext cx="0" cy="0"/>
          <a:chOff x="0" y="0"/>
          <a:chExt cx="0" cy="0"/>
        </a:xfrm>
      </p:grpSpPr>
      <p:pic>
        <p:nvPicPr>
          <p:cNvPr id="7"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451" y="0"/>
            <a:ext cx="12192000" cy="6858000"/>
          </a:xfrm>
          <a:prstGeom prst="rect">
            <a:avLst/>
          </a:prstGeom>
        </p:spPr>
      </p:pic>
      <p:sp>
        <p:nvSpPr>
          <p:cNvPr id="2" name="Title 1"/>
          <p:cNvSpPr>
            <a:spLocks noGrp="1"/>
          </p:cNvSpPr>
          <p:nvPr>
            <p:ph type="ctrTitle"/>
          </p:nvPr>
        </p:nvSpPr>
        <p:spPr>
          <a:xfrm>
            <a:off x="630000" y="3708402"/>
            <a:ext cx="10932000" cy="1792852"/>
          </a:xfrm>
        </p:spPr>
        <p:txBody>
          <a:bodyPr anchor="b"/>
          <a:lstStyle>
            <a:lvl1pPr algn="l">
              <a:defRPr sz="4500" b="1" cap="all" baseline="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30000" y="5624286"/>
            <a:ext cx="10932000" cy="385874"/>
          </a:xfrm>
        </p:spPr>
        <p:txBody>
          <a:bodyPr/>
          <a:lstStyle>
            <a:lvl1pPr marL="0" indent="0" algn="l">
              <a:buNone/>
              <a:defRPr sz="24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cxnSp>
        <p:nvCxnSpPr>
          <p:cNvPr id="10" name="Gerade Verbindung 9"/>
          <p:cNvCxnSpPr/>
          <p:nvPr userDrawn="1"/>
        </p:nvCxnSpPr>
        <p:spPr>
          <a:xfrm>
            <a:off x="769310" y="6189451"/>
            <a:ext cx="268406"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4379556" cy="1937857"/>
          </a:xfrm>
          <a:prstGeom prst="rect">
            <a:avLst/>
          </a:prstGeom>
        </p:spPr>
      </p:pic>
    </p:spTree>
    <p:extLst>
      <p:ext uri="{BB962C8B-B14F-4D97-AF65-F5344CB8AC3E}">
        <p14:creationId xmlns:p14="http://schemas.microsoft.com/office/powerpoint/2010/main" val="1985752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C">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0510" y="0"/>
            <a:ext cx="7041490" cy="2847079"/>
          </a:xfrm>
          <a:prstGeom prst="rect">
            <a:avLst/>
          </a:prstGeom>
        </p:spPr>
      </p:pic>
      <p:sp>
        <p:nvSpPr>
          <p:cNvPr id="2" name="Title 1"/>
          <p:cNvSpPr>
            <a:spLocks noGrp="1"/>
          </p:cNvSpPr>
          <p:nvPr>
            <p:ph type="ctrTitle"/>
          </p:nvPr>
        </p:nvSpPr>
        <p:spPr>
          <a:xfrm>
            <a:off x="630000" y="3708402"/>
            <a:ext cx="10565108" cy="1792852"/>
          </a:xfrm>
        </p:spPr>
        <p:txBody>
          <a:bodyPr anchor="b"/>
          <a:lstStyle>
            <a:lvl1pPr algn="l">
              <a:defRPr sz="4500" b="1" cap="all" baseline="0">
                <a:solidFill>
                  <a:schemeClr val="accent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30000" y="5624286"/>
            <a:ext cx="10565108" cy="385874"/>
          </a:xfrm>
        </p:spPr>
        <p:txBody>
          <a:bodyPr/>
          <a:lstStyle>
            <a:lvl1pPr marL="0" indent="0" algn="l">
              <a:buNone/>
              <a:defRPr sz="24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cxnSp>
        <p:nvCxnSpPr>
          <p:cNvPr id="10" name="Gerade Verbindung 9"/>
          <p:cNvCxnSpPr/>
          <p:nvPr userDrawn="1"/>
        </p:nvCxnSpPr>
        <p:spPr>
          <a:xfrm>
            <a:off x="769310" y="6189451"/>
            <a:ext cx="268406"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Gerade Verbindung 9"/>
          <p:cNvCxnSpPr/>
          <p:nvPr userDrawn="1"/>
        </p:nvCxnSpPr>
        <p:spPr>
          <a:xfrm>
            <a:off x="779804" y="6190372"/>
            <a:ext cx="268406" cy="0"/>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48421" y="3820535"/>
            <a:ext cx="7553599" cy="3036071"/>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30000" y="502430"/>
            <a:ext cx="3387434" cy="975638"/>
          </a:xfrm>
          <a:prstGeom prst="rect">
            <a:avLst/>
          </a:prstGeom>
        </p:spPr>
      </p:pic>
    </p:spTree>
    <p:extLst>
      <p:ext uri="{BB962C8B-B14F-4D97-AF65-F5344CB8AC3E}">
        <p14:creationId xmlns:p14="http://schemas.microsoft.com/office/powerpoint/2010/main" val="3427118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A">
    <p:spTree>
      <p:nvGrpSpPr>
        <p:cNvPr id="1" name=""/>
        <p:cNvGrpSpPr/>
        <p:nvPr/>
      </p:nvGrpSpPr>
      <p:grpSpPr>
        <a:xfrm>
          <a:off x="0" y="0"/>
          <a:ext cx="0" cy="0"/>
          <a:chOff x="0" y="0"/>
          <a:chExt cx="0" cy="0"/>
        </a:xfrm>
      </p:grpSpPr>
      <p:pic>
        <p:nvPicPr>
          <p:cNvPr id="9"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30000" y="3327398"/>
            <a:ext cx="10932000" cy="2237620"/>
          </a:xfrm>
        </p:spPr>
        <p:txBody>
          <a:bodyPr anchor="b">
            <a:normAutofit/>
          </a:bodyPr>
          <a:lstStyle>
            <a:lvl1pPr>
              <a:defRPr sz="3500" b="1" cap="all" baseline="0">
                <a:solidFill>
                  <a:schemeClr val="bg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30000" y="5624286"/>
            <a:ext cx="10932000" cy="385874"/>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10" name="Gerade Verbindung 9"/>
          <p:cNvCxnSpPr/>
          <p:nvPr userDrawn="1"/>
        </p:nvCxnSpPr>
        <p:spPr>
          <a:xfrm>
            <a:off x="779804" y="6190372"/>
            <a:ext cx="268406" cy="0"/>
          </a:xfrm>
          <a:prstGeom prst="line">
            <a:avLst/>
          </a:prstGeom>
          <a:ln w="762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4379556" cy="1937857"/>
          </a:xfrm>
          <a:prstGeom prst="rect">
            <a:avLst/>
          </a:prstGeom>
        </p:spPr>
      </p:pic>
      <p:pic>
        <p:nvPicPr>
          <p:cNvPr id="18" name="Picture 17"/>
          <p:cNvPicPr>
            <a:picLocks noChangeAspect="1"/>
          </p:cNvPicPr>
          <p:nvPr userDrawn="1"/>
        </p:nvPicPr>
        <p:blipFill>
          <a:blip r:embed="rId4">
            <a:biLevel thresh="25000"/>
            <a:extLst>
              <a:ext uri="{28A0092B-C50C-407E-A947-70E740481C1C}">
                <a14:useLocalDpi xmlns:a14="http://schemas.microsoft.com/office/drawing/2010/main" val="0"/>
              </a:ext>
            </a:extLst>
          </a:blip>
          <a:stretch>
            <a:fillRect/>
          </a:stretch>
        </p:blipFill>
        <p:spPr>
          <a:xfrm>
            <a:off x="7279261" y="0"/>
            <a:ext cx="4912739" cy="1986363"/>
          </a:xfrm>
          <a:prstGeom prst="rect">
            <a:avLst/>
          </a:prstGeom>
        </p:spPr>
      </p:pic>
      <p:pic>
        <p:nvPicPr>
          <p:cNvPr id="19" name="Picture 18"/>
          <p:cNvPicPr>
            <a:picLocks noChangeAspect="1"/>
          </p:cNvPicPr>
          <p:nvPr userDrawn="1"/>
        </p:nvPicPr>
        <p:blipFill>
          <a:blip r:embed="rId5">
            <a:biLevel thresh="25000"/>
            <a:extLst>
              <a:ext uri="{28A0092B-C50C-407E-A947-70E740481C1C}">
                <a14:useLocalDpi xmlns:a14="http://schemas.microsoft.com/office/drawing/2010/main" val="0"/>
              </a:ext>
            </a:extLst>
          </a:blip>
          <a:stretch>
            <a:fillRect/>
          </a:stretch>
        </p:blipFill>
        <p:spPr>
          <a:xfrm>
            <a:off x="6921971" y="4739780"/>
            <a:ext cx="5270030" cy="2118220"/>
          </a:xfrm>
          <a:prstGeom prst="rect">
            <a:avLst/>
          </a:prstGeom>
        </p:spPr>
      </p:pic>
    </p:spTree>
    <p:extLst>
      <p:ext uri="{BB962C8B-B14F-4D97-AF65-F5344CB8AC3E}">
        <p14:creationId xmlns:p14="http://schemas.microsoft.com/office/powerpoint/2010/main" val="3165018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630000" y="3327398"/>
            <a:ext cx="10932000" cy="2237620"/>
          </a:xfrm>
        </p:spPr>
        <p:txBody>
          <a:bodyPr anchor="b">
            <a:normAutofit/>
          </a:bodyPr>
          <a:lstStyle>
            <a:lvl1pPr>
              <a:defRPr sz="3500" b="1" cap="all" baseline="0">
                <a:solidFill>
                  <a:schemeClr val="accent2"/>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30000" y="5624286"/>
            <a:ext cx="10932000" cy="385874"/>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10" name="Gerade Verbindung 9"/>
          <p:cNvCxnSpPr/>
          <p:nvPr userDrawn="1"/>
        </p:nvCxnSpPr>
        <p:spPr>
          <a:xfrm>
            <a:off x="779804" y="6190372"/>
            <a:ext cx="268406" cy="0"/>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79261" y="0"/>
            <a:ext cx="4912739" cy="1986363"/>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21971" y="4739780"/>
            <a:ext cx="5270030" cy="2118220"/>
          </a:xfrm>
          <a:prstGeom prst="rect">
            <a:avLst/>
          </a:prstGeom>
        </p:spPr>
      </p:pic>
    </p:spTree>
    <p:extLst>
      <p:ext uri="{BB962C8B-B14F-4D97-AF65-F5344CB8AC3E}">
        <p14:creationId xmlns:p14="http://schemas.microsoft.com/office/powerpoint/2010/main" val="1439908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630000" y="3327398"/>
            <a:ext cx="8954267" cy="2237620"/>
          </a:xfrm>
        </p:spPr>
        <p:txBody>
          <a:bodyPr anchor="b">
            <a:normAutofit/>
          </a:bodyPr>
          <a:lstStyle>
            <a:lvl1pPr>
              <a:defRPr sz="3500" b="1" cap="all" baseline="0">
                <a:solidFill>
                  <a:schemeClr val="accent2"/>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630000" y="5624286"/>
            <a:ext cx="8954267" cy="385874"/>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10" name="Gerade Verbindung 9"/>
          <p:cNvCxnSpPr/>
          <p:nvPr userDrawn="1"/>
        </p:nvCxnSpPr>
        <p:spPr>
          <a:xfrm>
            <a:off x="779804" y="6190372"/>
            <a:ext cx="268406" cy="0"/>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0000" y="502430"/>
            <a:ext cx="3387434" cy="975638"/>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9261" y="0"/>
            <a:ext cx="4912739" cy="1986363"/>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21971" y="4739780"/>
            <a:ext cx="5270030" cy="2118220"/>
          </a:xfrm>
          <a:prstGeom prst="rect">
            <a:avLst/>
          </a:prstGeom>
        </p:spPr>
      </p:pic>
      <p:pic>
        <p:nvPicPr>
          <p:cNvPr id="14" name="Picture 13">
            <a:extLst>
              <a:ext uri="{FF2B5EF4-FFF2-40B4-BE49-F238E27FC236}">
                <a16:creationId xmlns:a16="http://schemas.microsoft.com/office/drawing/2014/main" id="{0C35ACBC-5890-4183-A824-298693155F6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373152" y="360021"/>
            <a:ext cx="3445695" cy="975638"/>
          </a:xfrm>
          <a:prstGeom prst="rect">
            <a:avLst/>
          </a:prstGeom>
        </p:spPr>
      </p:pic>
    </p:spTree>
    <p:extLst>
      <p:ext uri="{BB962C8B-B14F-4D97-AF65-F5344CB8AC3E}">
        <p14:creationId xmlns:p14="http://schemas.microsoft.com/office/powerpoint/2010/main" val="11012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 phone on silent">
    <p:spTree>
      <p:nvGrpSpPr>
        <p:cNvPr id="1" name=""/>
        <p:cNvGrpSpPr/>
        <p:nvPr/>
      </p:nvGrpSpPr>
      <p:grpSpPr>
        <a:xfrm>
          <a:off x="0" y="0"/>
          <a:ext cx="0" cy="0"/>
          <a:chOff x="0" y="0"/>
          <a:chExt cx="0" cy="0"/>
        </a:xfrm>
      </p:grpSpPr>
      <p:sp>
        <p:nvSpPr>
          <p:cNvPr id="7" name="Tekstvak 4"/>
          <p:cNvSpPr txBox="1"/>
          <p:nvPr userDrawn="1"/>
        </p:nvSpPr>
        <p:spPr>
          <a:xfrm>
            <a:off x="7831138" y="4568609"/>
            <a:ext cx="3522662" cy="1477328"/>
          </a:xfrm>
          <a:prstGeom prst="rect">
            <a:avLst/>
          </a:prstGeom>
          <a:noFill/>
        </p:spPr>
        <p:txBody>
          <a:bodyPr wrap="square" rtlCol="0">
            <a:spAutoFit/>
          </a:bodyPr>
          <a:lstStyle/>
          <a:p>
            <a:pPr algn="l"/>
            <a:r>
              <a:rPr lang="nl-NL" sz="3000" dirty="0">
                <a:solidFill>
                  <a:schemeClr val="accent1"/>
                </a:solidFill>
                <a:latin typeface="+mn-lt"/>
                <a:ea typeface="Gotham Book" charset="0"/>
                <a:cs typeface="Gotham Book" charset="0"/>
              </a:rPr>
              <a:t>PLEASE</a:t>
            </a:r>
            <a:r>
              <a:rPr lang="nl-NL" sz="3000" baseline="0" dirty="0">
                <a:solidFill>
                  <a:schemeClr val="accent1"/>
                </a:solidFill>
                <a:latin typeface="+mn-lt"/>
                <a:ea typeface="Gotham Book" charset="0"/>
                <a:cs typeface="Gotham Book" charset="0"/>
              </a:rPr>
              <a:t> P</a:t>
            </a:r>
            <a:r>
              <a:rPr lang="nl-NL" sz="3000" dirty="0">
                <a:solidFill>
                  <a:schemeClr val="accent1"/>
                </a:solidFill>
                <a:latin typeface="+mn-lt"/>
                <a:ea typeface="Gotham Book" charset="0"/>
                <a:cs typeface="Gotham Book" charset="0"/>
              </a:rPr>
              <a:t>UT</a:t>
            </a:r>
          </a:p>
          <a:p>
            <a:pPr algn="l"/>
            <a:r>
              <a:rPr lang="nl-NL" sz="3000" dirty="0">
                <a:solidFill>
                  <a:schemeClr val="accent1"/>
                </a:solidFill>
                <a:latin typeface="+mn-lt"/>
                <a:ea typeface="Gotham Book" charset="0"/>
                <a:cs typeface="Gotham Book" charset="0"/>
              </a:rPr>
              <a:t>YOUR PHONE</a:t>
            </a:r>
          </a:p>
          <a:p>
            <a:pPr algn="l"/>
            <a:r>
              <a:rPr lang="nl-NL" sz="3000" dirty="0">
                <a:solidFill>
                  <a:schemeClr val="accent1"/>
                </a:solidFill>
                <a:latin typeface="+mn-lt"/>
                <a:ea typeface="Gotham Book" charset="0"/>
                <a:cs typeface="Gotham Book" charset="0"/>
              </a:rPr>
              <a:t>ON SILENT MODE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6904" y="3258392"/>
            <a:ext cx="1804420" cy="2620433"/>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0000" y="502430"/>
            <a:ext cx="3387434" cy="975638"/>
          </a:xfrm>
          <a:prstGeom prst="rect">
            <a:avLst/>
          </a:prstGeom>
        </p:spPr>
      </p:pic>
    </p:spTree>
    <p:extLst>
      <p:ext uri="{BB962C8B-B14F-4D97-AF65-F5344CB8AC3E}">
        <p14:creationId xmlns:p14="http://schemas.microsoft.com/office/powerpoint/2010/main" val="334833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30000" y="2362200"/>
            <a:ext cx="10932000" cy="3595800"/>
          </a:xfrm>
        </p:spPr>
        <p:txBody>
          <a:bodyPr/>
          <a:lstStyle>
            <a:lvl1pPr>
              <a:defRPr sz="28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Title 24"/>
          <p:cNvSpPr>
            <a:spLocks noGrp="1"/>
          </p:cNvSpPr>
          <p:nvPr>
            <p:ph type="title"/>
          </p:nvPr>
        </p:nvSpPr>
        <p:spPr>
          <a:xfrm>
            <a:off x="630000" y="1337734"/>
            <a:ext cx="10932000" cy="956734"/>
          </a:xfrm>
        </p:spPr>
        <p:txBody>
          <a:bodyPr>
            <a:normAutofit/>
          </a:bodyPr>
          <a:lstStyle>
            <a:lvl1pPr>
              <a:defRPr sz="4000">
                <a:solidFill>
                  <a:schemeClr val="accent2"/>
                </a:solidFill>
              </a:defRPr>
            </a:lvl1pPr>
          </a:lstStyle>
          <a:p>
            <a:r>
              <a:rPr lang="en-US" dirty="0"/>
              <a:t>Click to edit Master title style</a:t>
            </a:r>
            <a:endParaRPr lang="en-GB" dirty="0"/>
          </a:p>
        </p:txBody>
      </p:sp>
      <p:sp>
        <p:nvSpPr>
          <p:cNvPr id="28"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8" name="Picture 7">
            <a:extLst>
              <a:ext uri="{FF2B5EF4-FFF2-40B4-BE49-F238E27FC236}">
                <a16:creationId xmlns:a16="http://schemas.microsoft.com/office/drawing/2014/main" id="{0DB4D35B-B2AD-473E-894D-EEBB0B4ADEC1}"/>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9" name="Picture 8">
            <a:extLst>
              <a:ext uri="{FF2B5EF4-FFF2-40B4-BE49-F238E27FC236}">
                <a16:creationId xmlns:a16="http://schemas.microsoft.com/office/drawing/2014/main" id="{8AA5CAC8-7A07-48C5-99D6-5AFC5F579D99}"/>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10" name="Text Box 2">
            <a:extLst>
              <a:ext uri="{FF2B5EF4-FFF2-40B4-BE49-F238E27FC236}">
                <a16:creationId xmlns:a16="http://schemas.microsoft.com/office/drawing/2014/main" id="{3D34D6F0-E786-4CD3-8392-A83EA19C92C2}"/>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2" name="Picture 11">
            <a:extLst>
              <a:ext uri="{FF2B5EF4-FFF2-40B4-BE49-F238E27FC236}">
                <a16:creationId xmlns:a16="http://schemas.microsoft.com/office/drawing/2014/main" id="{1EC1F822-3279-4556-A4ED-C83B157014A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48426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30000" y="2366433"/>
            <a:ext cx="5389800" cy="359156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2366433"/>
            <a:ext cx="5389800" cy="359156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24"/>
          <p:cNvSpPr>
            <a:spLocks noGrp="1"/>
          </p:cNvSpPr>
          <p:nvPr>
            <p:ph type="title"/>
          </p:nvPr>
        </p:nvSpPr>
        <p:spPr>
          <a:xfrm>
            <a:off x="630000" y="1337734"/>
            <a:ext cx="10932000" cy="956734"/>
          </a:xfrm>
        </p:spPr>
        <p:txBody>
          <a:bodyPr>
            <a:normAutofit/>
          </a:bodyPr>
          <a:lstStyle>
            <a:lvl1pPr>
              <a:defRPr sz="4000">
                <a:solidFill>
                  <a:schemeClr val="accent2"/>
                </a:solidFill>
              </a:defRPr>
            </a:lvl1pPr>
          </a:lstStyle>
          <a:p>
            <a:r>
              <a:rPr lang="en-US" dirty="0"/>
              <a:t>Click to edit Master title style</a:t>
            </a:r>
            <a:endParaRPr lang="en-GB" dirty="0"/>
          </a:p>
        </p:txBody>
      </p:sp>
      <p:sp>
        <p:nvSpPr>
          <p:cNvPr id="12"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3"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8" name="Picture 7">
            <a:extLst>
              <a:ext uri="{FF2B5EF4-FFF2-40B4-BE49-F238E27FC236}">
                <a16:creationId xmlns:a16="http://schemas.microsoft.com/office/drawing/2014/main" id="{B664A42F-EBB0-42B3-81A9-2C05DC6EF74D}"/>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10" name="Picture 9">
            <a:extLst>
              <a:ext uri="{FF2B5EF4-FFF2-40B4-BE49-F238E27FC236}">
                <a16:creationId xmlns:a16="http://schemas.microsoft.com/office/drawing/2014/main" id="{104756B8-850E-45D3-9E7D-ABDAB3CD282A}"/>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11" name="Text Box 2">
            <a:extLst>
              <a:ext uri="{FF2B5EF4-FFF2-40B4-BE49-F238E27FC236}">
                <a16:creationId xmlns:a16="http://schemas.microsoft.com/office/drawing/2014/main" id="{564301BC-2A10-4292-9195-006C4EE885A5}"/>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6" name="Picture 15">
            <a:extLst>
              <a:ext uri="{FF2B5EF4-FFF2-40B4-BE49-F238E27FC236}">
                <a16:creationId xmlns:a16="http://schemas.microsoft.com/office/drawing/2014/main" id="{C298FCF6-3E95-4C4B-AE4D-B5671F42852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1954815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0000" y="2341565"/>
            <a:ext cx="5367575" cy="757235"/>
          </a:xfrm>
        </p:spPr>
        <p:txBody>
          <a:bodyPr anchor="b">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630000" y="3165477"/>
            <a:ext cx="5367575" cy="279252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2341565"/>
            <a:ext cx="5389800" cy="757235"/>
          </a:xfrm>
        </p:spPr>
        <p:txBody>
          <a:bodyPr anchor="b">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3165477"/>
            <a:ext cx="5389800" cy="279252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24"/>
          <p:cNvSpPr>
            <a:spLocks noGrp="1"/>
          </p:cNvSpPr>
          <p:nvPr>
            <p:ph type="title"/>
          </p:nvPr>
        </p:nvSpPr>
        <p:spPr>
          <a:xfrm>
            <a:off x="630000" y="1337734"/>
            <a:ext cx="10932000" cy="956734"/>
          </a:xfrm>
        </p:spPr>
        <p:txBody>
          <a:bodyPr>
            <a:normAutofit/>
          </a:bodyPr>
          <a:lstStyle>
            <a:lvl1pPr>
              <a:defRPr sz="4000">
                <a:solidFill>
                  <a:schemeClr val="accent2"/>
                </a:solidFill>
              </a:defRPr>
            </a:lvl1pPr>
          </a:lstStyle>
          <a:p>
            <a:r>
              <a:rPr lang="en-US" dirty="0"/>
              <a:t>Click to edit Master title style</a:t>
            </a:r>
            <a:endParaRPr lang="en-GB" dirty="0"/>
          </a:p>
        </p:txBody>
      </p:sp>
      <p:sp>
        <p:nvSpPr>
          <p:cNvPr id="14"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5"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10" name="Picture 9">
            <a:extLst>
              <a:ext uri="{FF2B5EF4-FFF2-40B4-BE49-F238E27FC236}">
                <a16:creationId xmlns:a16="http://schemas.microsoft.com/office/drawing/2014/main" id="{83951C33-3130-48BA-AE77-BEE2229E485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12" name="Picture 11">
            <a:extLst>
              <a:ext uri="{FF2B5EF4-FFF2-40B4-BE49-F238E27FC236}">
                <a16:creationId xmlns:a16="http://schemas.microsoft.com/office/drawing/2014/main" id="{D618E596-C00F-4E5A-85D9-E7B9E93589B7}"/>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13" name="Text Box 2">
            <a:extLst>
              <a:ext uri="{FF2B5EF4-FFF2-40B4-BE49-F238E27FC236}">
                <a16:creationId xmlns:a16="http://schemas.microsoft.com/office/drawing/2014/main" id="{B4E9372F-256B-4AFB-A274-70369D986D82}"/>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8" name="Picture 17">
            <a:extLst>
              <a:ext uri="{FF2B5EF4-FFF2-40B4-BE49-F238E27FC236}">
                <a16:creationId xmlns:a16="http://schemas.microsoft.com/office/drawing/2014/main" id="{CED727F4-B2CB-4634-A13F-6EA3E1095CB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150753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A">
    <p:spTree>
      <p:nvGrpSpPr>
        <p:cNvPr id="1" name=""/>
        <p:cNvGrpSpPr/>
        <p:nvPr/>
      </p:nvGrpSpPr>
      <p:grpSpPr>
        <a:xfrm>
          <a:off x="0" y="0"/>
          <a:ext cx="0" cy="0"/>
          <a:chOff x="0" y="0"/>
          <a:chExt cx="0" cy="0"/>
        </a:xfrm>
      </p:grpSpPr>
      <p:sp>
        <p:nvSpPr>
          <p:cNvPr id="7" name="Title 24"/>
          <p:cNvSpPr>
            <a:spLocks noGrp="1"/>
          </p:cNvSpPr>
          <p:nvPr>
            <p:ph type="title"/>
          </p:nvPr>
        </p:nvSpPr>
        <p:spPr>
          <a:xfrm>
            <a:off x="630000" y="1337734"/>
            <a:ext cx="10932000" cy="956734"/>
          </a:xfrm>
        </p:spPr>
        <p:txBody>
          <a:bodyPr>
            <a:normAutofit/>
          </a:bodyPr>
          <a:lstStyle>
            <a:lvl1pPr>
              <a:defRPr sz="4000">
                <a:solidFill>
                  <a:schemeClr val="accent2"/>
                </a:solidFill>
              </a:defRPr>
            </a:lvl1pPr>
          </a:lstStyle>
          <a:p>
            <a:r>
              <a:rPr lang="en-US" dirty="0"/>
              <a:t>Click to edit Master title style</a:t>
            </a:r>
            <a:endParaRPr lang="en-GB" dirty="0"/>
          </a:p>
        </p:txBody>
      </p:sp>
      <p:sp>
        <p:nvSpPr>
          <p:cNvPr id="13"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4"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6" name="Picture 5">
            <a:extLst>
              <a:ext uri="{FF2B5EF4-FFF2-40B4-BE49-F238E27FC236}">
                <a16:creationId xmlns:a16="http://schemas.microsoft.com/office/drawing/2014/main" id="{DE6CB64B-9CB5-40AC-A614-BBDC187E374A}"/>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8" name="Picture 7">
            <a:extLst>
              <a:ext uri="{FF2B5EF4-FFF2-40B4-BE49-F238E27FC236}">
                <a16:creationId xmlns:a16="http://schemas.microsoft.com/office/drawing/2014/main" id="{B8F1DA8E-EDA6-418B-B60F-DA82A6097600}"/>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9" name="Text Box 2">
            <a:extLst>
              <a:ext uri="{FF2B5EF4-FFF2-40B4-BE49-F238E27FC236}">
                <a16:creationId xmlns:a16="http://schemas.microsoft.com/office/drawing/2014/main" id="{9EEF38D9-8661-46F8-AD97-877D680DAF8C}"/>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1" name="Picture 10">
            <a:extLst>
              <a:ext uri="{FF2B5EF4-FFF2-40B4-BE49-F238E27FC236}">
                <a16:creationId xmlns:a16="http://schemas.microsoft.com/office/drawing/2014/main" id="{358C6FE2-0704-44E3-9966-9DA25717726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3174448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B">
    <p:spTree>
      <p:nvGrpSpPr>
        <p:cNvPr id="1" name=""/>
        <p:cNvGrpSpPr/>
        <p:nvPr/>
      </p:nvGrpSpPr>
      <p:grpSpPr>
        <a:xfrm>
          <a:off x="0" y="0"/>
          <a:ext cx="0" cy="0"/>
          <a:chOff x="0" y="0"/>
          <a:chExt cx="0" cy="0"/>
        </a:xfrm>
      </p:grpSpPr>
      <p:sp>
        <p:nvSpPr>
          <p:cNvPr id="5"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6" name="Picture 5">
            <a:extLst>
              <a:ext uri="{FF2B5EF4-FFF2-40B4-BE49-F238E27FC236}">
                <a16:creationId xmlns:a16="http://schemas.microsoft.com/office/drawing/2014/main" id="{24E64696-7B6B-4081-AC3F-6B7E287DDA6D}"/>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8" name="Picture 7">
            <a:extLst>
              <a:ext uri="{FF2B5EF4-FFF2-40B4-BE49-F238E27FC236}">
                <a16:creationId xmlns:a16="http://schemas.microsoft.com/office/drawing/2014/main" id="{4827F85B-CEBC-4500-9624-207023846BF1}"/>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9" name="Text Box 2">
            <a:extLst>
              <a:ext uri="{FF2B5EF4-FFF2-40B4-BE49-F238E27FC236}">
                <a16:creationId xmlns:a16="http://schemas.microsoft.com/office/drawing/2014/main" id="{1A7685C5-5B74-4B8A-9F96-19CDC38000AE}"/>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2" name="Picture 11">
            <a:extLst>
              <a:ext uri="{FF2B5EF4-FFF2-40B4-BE49-F238E27FC236}">
                <a16:creationId xmlns:a16="http://schemas.microsoft.com/office/drawing/2014/main" id="{F3BE64BA-6207-4194-BB07-C0B439D5DA8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2580454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7" name="Immagine 6">
            <a:extLst>
              <a:ext uri="{FF2B5EF4-FFF2-40B4-BE49-F238E27FC236}">
                <a16:creationId xmlns:a16="http://schemas.microsoft.com/office/drawing/2014/main" id="{948E6FD5-0C28-44A4-BBEC-6B27E0A87F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385" y="6218200"/>
            <a:ext cx="2677405" cy="429247"/>
          </a:xfrm>
          <a:prstGeom prst="rect">
            <a:avLst/>
          </a:prstGeom>
        </p:spPr>
      </p:pic>
      <p:pic>
        <p:nvPicPr>
          <p:cNvPr id="9" name="Immagine 14" descr="Immagine che contiene testo&#10;&#10;Descrizione generata automaticamente">
            <a:extLst>
              <a:ext uri="{FF2B5EF4-FFF2-40B4-BE49-F238E27FC236}">
                <a16:creationId xmlns:a16="http://schemas.microsoft.com/office/drawing/2014/main" id="{34F3E6DB-FBFC-4230-A697-08FB3649508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49055" y="6329672"/>
            <a:ext cx="1887856" cy="317775"/>
          </a:xfrm>
          <a:prstGeom prst="rect">
            <a:avLst/>
          </a:prstGeom>
        </p:spPr>
      </p:pic>
      <p:pic>
        <p:nvPicPr>
          <p:cNvPr id="10" name="Picture 9" descr="S:\Research and Policy Department\TRAINING\EVPA Training\2016\IM_workshop_SVI\comms\SVUK_logos\Social Value UK logo white_small.jpg">
            <a:extLst>
              <a:ext uri="{FF2B5EF4-FFF2-40B4-BE49-F238E27FC236}">
                <a16:creationId xmlns:a16="http://schemas.microsoft.com/office/drawing/2014/main" id="{5948E38C-8D0E-464D-AD1F-1D47798F8ED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0299524" y="6217496"/>
            <a:ext cx="1680766" cy="475245"/>
          </a:xfrm>
          <a:prstGeom prst="rect">
            <a:avLst/>
          </a:prstGeom>
          <a:noFill/>
        </p:spPr>
      </p:pic>
      <p:cxnSp>
        <p:nvCxnSpPr>
          <p:cNvPr id="11" name="Straight Connector 10">
            <a:extLst>
              <a:ext uri="{FF2B5EF4-FFF2-40B4-BE49-F238E27FC236}">
                <a16:creationId xmlns:a16="http://schemas.microsoft.com/office/drawing/2014/main" id="{28075531-FF80-4793-A464-8AA8FFCC1230}"/>
              </a:ext>
            </a:extLst>
          </p:cNvPr>
          <p:cNvCxnSpPr/>
          <p:nvPr userDrawn="1"/>
        </p:nvCxnSpPr>
        <p:spPr>
          <a:xfrm>
            <a:off x="125649" y="6113836"/>
            <a:ext cx="1189274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4384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337733"/>
            <a:ext cx="6378812" cy="4620267"/>
          </a:xfrm>
        </p:spPr>
        <p:txBody>
          <a:bodyPr/>
          <a:lstStyle>
            <a:lvl1pPr>
              <a:defRPr sz="3200">
                <a:solidFill>
                  <a:schemeClr val="accent1"/>
                </a:solidFill>
              </a:defRPr>
            </a:lvl1pPr>
            <a:lvl2pPr>
              <a:defRPr sz="2800">
                <a:solidFill>
                  <a:schemeClr val="accent1"/>
                </a:solidFill>
              </a:defRPr>
            </a:lvl2pPr>
            <a:lvl3pPr>
              <a:defRPr sz="2400">
                <a:solidFill>
                  <a:schemeClr val="accent1"/>
                </a:solidFill>
              </a:defRPr>
            </a:lvl3pPr>
            <a:lvl4pPr>
              <a:defRPr sz="2000">
                <a:solidFill>
                  <a:schemeClr val="accent1"/>
                </a:solidFill>
              </a:defRPr>
            </a:lvl4pPr>
            <a:lvl5pPr>
              <a:defRPr sz="2000">
                <a:solidFill>
                  <a:schemeClr val="accent1"/>
                </a:solidFill>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30000" y="2383367"/>
            <a:ext cx="4441533" cy="3574633"/>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3" name="Title 24"/>
          <p:cNvSpPr>
            <a:spLocks noGrp="1"/>
          </p:cNvSpPr>
          <p:nvPr>
            <p:ph type="title"/>
          </p:nvPr>
        </p:nvSpPr>
        <p:spPr>
          <a:xfrm>
            <a:off x="630000" y="1337733"/>
            <a:ext cx="4441533" cy="956734"/>
          </a:xfrm>
        </p:spPr>
        <p:txBody>
          <a:bodyPr>
            <a:noAutofit/>
          </a:bodyPr>
          <a:lstStyle>
            <a:lvl1pPr>
              <a:defRPr sz="3600">
                <a:solidFill>
                  <a:schemeClr val="accent2"/>
                </a:solidFill>
              </a:defRPr>
            </a:lvl1pPr>
          </a:lstStyle>
          <a:p>
            <a:r>
              <a:rPr lang="en-US" dirty="0"/>
              <a:t>Click to edit Master title style</a:t>
            </a:r>
            <a:endParaRPr lang="en-GB" dirty="0"/>
          </a:p>
        </p:txBody>
      </p:sp>
      <p:sp>
        <p:nvSpPr>
          <p:cNvPr id="8"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9"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11" name="Picture 10">
            <a:extLst>
              <a:ext uri="{FF2B5EF4-FFF2-40B4-BE49-F238E27FC236}">
                <a16:creationId xmlns:a16="http://schemas.microsoft.com/office/drawing/2014/main" id="{4C56D2B4-140E-4DE7-B725-2D74EE9689E3}"/>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12" name="Picture 11">
            <a:extLst>
              <a:ext uri="{FF2B5EF4-FFF2-40B4-BE49-F238E27FC236}">
                <a16:creationId xmlns:a16="http://schemas.microsoft.com/office/drawing/2014/main" id="{61E97211-2E28-40E3-B27E-D4809294FB72}"/>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14" name="Text Box 2">
            <a:extLst>
              <a:ext uri="{FF2B5EF4-FFF2-40B4-BE49-F238E27FC236}">
                <a16:creationId xmlns:a16="http://schemas.microsoft.com/office/drawing/2014/main" id="{04859271-B23E-4538-B9E7-6336DEB78065}"/>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6" name="Picture 15">
            <a:extLst>
              <a:ext uri="{FF2B5EF4-FFF2-40B4-BE49-F238E27FC236}">
                <a16:creationId xmlns:a16="http://schemas.microsoft.com/office/drawing/2014/main" id="{11A51DB7-B887-4DD0-8901-E972C022D75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3826828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337733"/>
            <a:ext cx="6378812" cy="4620267"/>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Text Placeholder 3"/>
          <p:cNvSpPr>
            <a:spLocks noGrp="1"/>
          </p:cNvSpPr>
          <p:nvPr>
            <p:ph type="body" sz="half" idx="2"/>
          </p:nvPr>
        </p:nvSpPr>
        <p:spPr>
          <a:xfrm>
            <a:off x="630000" y="2383367"/>
            <a:ext cx="4441533" cy="3574633"/>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0" name="Title 24"/>
          <p:cNvSpPr>
            <a:spLocks noGrp="1"/>
          </p:cNvSpPr>
          <p:nvPr>
            <p:ph type="title"/>
          </p:nvPr>
        </p:nvSpPr>
        <p:spPr>
          <a:xfrm>
            <a:off x="630000" y="1337733"/>
            <a:ext cx="4441533" cy="956734"/>
          </a:xfrm>
        </p:spPr>
        <p:txBody>
          <a:bodyPr>
            <a:noAutofit/>
          </a:bodyPr>
          <a:lstStyle>
            <a:lvl1pPr>
              <a:defRPr sz="3600">
                <a:solidFill>
                  <a:schemeClr val="accent2"/>
                </a:solidFill>
              </a:defRPr>
            </a:lvl1pPr>
          </a:lstStyle>
          <a:p>
            <a:r>
              <a:rPr lang="en-US" dirty="0"/>
              <a:t>Click to edit Master title style</a:t>
            </a:r>
            <a:endParaRPr lang="en-GB" dirty="0"/>
          </a:p>
        </p:txBody>
      </p:sp>
      <p:sp>
        <p:nvSpPr>
          <p:cNvPr id="13" name="Text Placeholder 2"/>
          <p:cNvSpPr>
            <a:spLocks noGrp="1"/>
          </p:cNvSpPr>
          <p:nvPr>
            <p:ph type="body" idx="10"/>
          </p:nvPr>
        </p:nvSpPr>
        <p:spPr>
          <a:xfrm>
            <a:off x="3276600" y="685798"/>
            <a:ext cx="8285400" cy="237069"/>
          </a:xfrm>
        </p:spPr>
        <p:txBody>
          <a:bodyPr tIns="18000" bIns="18000" anchor="t" anchorCtr="0">
            <a:normAutofit/>
          </a:bodyPr>
          <a:lstStyle>
            <a:lvl1pPr marL="0" indent="0">
              <a:buNone/>
              <a:defRPr sz="1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4" name="Text Placeholder 2"/>
          <p:cNvSpPr>
            <a:spLocks noGrp="1"/>
          </p:cNvSpPr>
          <p:nvPr>
            <p:ph type="body" idx="11"/>
          </p:nvPr>
        </p:nvSpPr>
        <p:spPr>
          <a:xfrm>
            <a:off x="3276600" y="363173"/>
            <a:ext cx="8285400" cy="288000"/>
          </a:xfrm>
        </p:spPr>
        <p:txBody>
          <a:bodyPr bIns="36000" anchor="b">
            <a:normAutofit/>
          </a:bodyPr>
          <a:lstStyle>
            <a:lvl1pPr marL="0" indent="0">
              <a:buNone/>
              <a:defRPr sz="1400" b="1" i="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8533" y="371240"/>
            <a:ext cx="1943867" cy="559866"/>
          </a:xfrm>
          <a:prstGeom prst="rect">
            <a:avLst/>
          </a:prstGeom>
        </p:spPr>
      </p:pic>
      <p:pic>
        <p:nvPicPr>
          <p:cNvPr id="9" name="Picture 8">
            <a:extLst>
              <a:ext uri="{FF2B5EF4-FFF2-40B4-BE49-F238E27FC236}">
                <a16:creationId xmlns:a16="http://schemas.microsoft.com/office/drawing/2014/main" id="{2C4E4553-2F60-4CA5-B17E-3DD338D597E7}"/>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11" name="Picture 10">
            <a:extLst>
              <a:ext uri="{FF2B5EF4-FFF2-40B4-BE49-F238E27FC236}">
                <a16:creationId xmlns:a16="http://schemas.microsoft.com/office/drawing/2014/main" id="{E208835D-1E5F-4399-AA97-F7AA6E62A3E4}"/>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12" name="Text Box 2">
            <a:extLst>
              <a:ext uri="{FF2B5EF4-FFF2-40B4-BE49-F238E27FC236}">
                <a16:creationId xmlns:a16="http://schemas.microsoft.com/office/drawing/2014/main" id="{35F0FB17-DC94-4D03-9FE4-B0E47B173CD5}"/>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17" name="Picture 16">
            <a:extLst>
              <a:ext uri="{FF2B5EF4-FFF2-40B4-BE49-F238E27FC236}">
                <a16:creationId xmlns:a16="http://schemas.microsoft.com/office/drawing/2014/main" id="{233350A1-B0F2-4DFC-85C2-A6123B09185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3639382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onsors">
    <p:spTree>
      <p:nvGrpSpPr>
        <p:cNvPr id="1" name=""/>
        <p:cNvGrpSpPr/>
        <p:nvPr/>
      </p:nvGrpSpPr>
      <p:grpSpPr>
        <a:xfrm>
          <a:off x="0" y="0"/>
          <a:ext cx="0" cy="0"/>
          <a:chOff x="0" y="0"/>
          <a:chExt cx="0" cy="0"/>
        </a:xfrm>
      </p:grpSpPr>
      <p:sp>
        <p:nvSpPr>
          <p:cNvPr id="15" name="Title 24"/>
          <p:cNvSpPr>
            <a:spLocks noGrp="1"/>
          </p:cNvSpPr>
          <p:nvPr>
            <p:ph type="title"/>
          </p:nvPr>
        </p:nvSpPr>
        <p:spPr>
          <a:xfrm>
            <a:off x="801148" y="1895596"/>
            <a:ext cx="8142914" cy="432475"/>
          </a:xfrm>
        </p:spPr>
        <p:txBody>
          <a:bodyPr>
            <a:normAutofit/>
          </a:bodyPr>
          <a:lstStyle>
            <a:lvl1pPr>
              <a:defRPr sz="2400">
                <a:solidFill>
                  <a:schemeClr val="accent2"/>
                </a:solidFill>
              </a:defRPr>
            </a:lvl1pPr>
          </a:lstStyle>
          <a:p>
            <a:endParaRPr lang="en-GB"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1148" y="569542"/>
            <a:ext cx="3225568" cy="929018"/>
          </a:xfrm>
          <a:prstGeom prst="rect">
            <a:avLst/>
          </a:prstGeom>
        </p:spPr>
      </p:pic>
      <p:pic>
        <p:nvPicPr>
          <p:cNvPr id="4" name="Picture 3">
            <a:extLst>
              <a:ext uri="{FF2B5EF4-FFF2-40B4-BE49-F238E27FC236}">
                <a16:creationId xmlns:a16="http://schemas.microsoft.com/office/drawing/2014/main" id="{A8557FEF-B849-4596-912A-56AAE56C4137}"/>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94553" y="6043598"/>
            <a:ext cx="2396490" cy="677545"/>
          </a:xfrm>
          <a:prstGeom prst="rect">
            <a:avLst/>
          </a:prstGeom>
        </p:spPr>
      </p:pic>
      <p:pic>
        <p:nvPicPr>
          <p:cNvPr id="6" name="Picture 5">
            <a:extLst>
              <a:ext uri="{FF2B5EF4-FFF2-40B4-BE49-F238E27FC236}">
                <a16:creationId xmlns:a16="http://schemas.microsoft.com/office/drawing/2014/main" id="{FACEB9C1-714D-4FEB-8269-EB4679CD7205}"/>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1911125" y="6176631"/>
            <a:ext cx="830580" cy="558165"/>
          </a:xfrm>
          <a:prstGeom prst="rect">
            <a:avLst/>
          </a:prstGeom>
          <a:noFill/>
          <a:ln>
            <a:noFill/>
          </a:ln>
          <a:extLst>
            <a:ext uri="{53640926-AAD7-44D8-BBD7-CCE9431645EC}">
              <a14:shadowObscured xmlns:a14="http://schemas.microsoft.com/office/drawing/2010/main"/>
            </a:ext>
          </a:extLst>
        </p:spPr>
      </p:pic>
      <p:sp>
        <p:nvSpPr>
          <p:cNvPr id="7" name="Text Box 2">
            <a:extLst>
              <a:ext uri="{FF2B5EF4-FFF2-40B4-BE49-F238E27FC236}">
                <a16:creationId xmlns:a16="http://schemas.microsoft.com/office/drawing/2014/main" id="{8AB646D8-311A-4EC4-B230-770EB3E39121}"/>
              </a:ext>
            </a:extLst>
          </p:cNvPr>
          <p:cNvSpPr txBox="1">
            <a:spLocks noChangeArrowheads="1"/>
          </p:cNvSpPr>
          <p:nvPr userDrawn="1"/>
        </p:nvSpPr>
        <p:spPr bwMode="auto">
          <a:xfrm>
            <a:off x="2779063" y="6257058"/>
            <a:ext cx="2788920" cy="450850"/>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R="228600">
              <a:spcAft>
                <a:spcPts val="0"/>
              </a:spcAft>
              <a:tabLst>
                <a:tab pos="2971800" algn="ctr"/>
                <a:tab pos="5943600" algn="r"/>
              </a:tabLst>
            </a:pPr>
            <a:r>
              <a:rPr lang="en-GB" sz="800" dirty="0">
                <a:effectLst/>
                <a:latin typeface="Arial"/>
                <a:ea typeface="Calibri"/>
                <a:cs typeface="Times New Roman"/>
              </a:rPr>
              <a:t>This training has received financial support from the European Union Programme for</a:t>
            </a:r>
            <a:r>
              <a:rPr lang="en-GB" sz="800" b="1" dirty="0">
                <a:effectLst/>
                <a:latin typeface="Arial"/>
                <a:ea typeface="Calibri"/>
                <a:cs typeface="Times New Roman"/>
              </a:rPr>
              <a:t> </a:t>
            </a:r>
            <a:r>
              <a:rPr lang="en-GB" sz="800" dirty="0">
                <a:effectLst/>
                <a:latin typeface="Arial"/>
                <a:ea typeface="Calibri"/>
                <a:cs typeface="Times New Roman"/>
              </a:rPr>
              <a:t>Employment and Social Innovation “</a:t>
            </a:r>
            <a:r>
              <a:rPr lang="en-GB" sz="800" dirty="0" err="1">
                <a:effectLst/>
                <a:latin typeface="Arial"/>
                <a:ea typeface="Calibri"/>
                <a:cs typeface="Times New Roman"/>
              </a:rPr>
              <a:t>EaSI</a:t>
            </a:r>
            <a:r>
              <a:rPr lang="en-GB" sz="800" dirty="0">
                <a:effectLst/>
                <a:latin typeface="Arial"/>
                <a:ea typeface="Calibri"/>
                <a:cs typeface="Times New Roman"/>
              </a:rPr>
              <a:t>” (2014–2020).</a:t>
            </a:r>
            <a:endParaRPr lang="fr-FR" sz="1100" dirty="0">
              <a:effectLst/>
              <a:latin typeface="Arial"/>
              <a:ea typeface="Calibri"/>
              <a:cs typeface="Times New Roman"/>
            </a:endParaRPr>
          </a:p>
        </p:txBody>
      </p:sp>
      <p:pic>
        <p:nvPicPr>
          <p:cNvPr id="9" name="Picture 8">
            <a:extLst>
              <a:ext uri="{FF2B5EF4-FFF2-40B4-BE49-F238E27FC236}">
                <a16:creationId xmlns:a16="http://schemas.microsoft.com/office/drawing/2014/main" id="{8946ACDC-3D96-4327-AF4A-C29A701527A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45786" y="6101855"/>
            <a:ext cx="2070852" cy="586355"/>
          </a:xfrm>
          <a:prstGeom prst="rect">
            <a:avLst/>
          </a:prstGeom>
        </p:spPr>
      </p:pic>
    </p:spTree>
    <p:extLst>
      <p:ext uri="{BB962C8B-B14F-4D97-AF65-F5344CB8AC3E}">
        <p14:creationId xmlns:p14="http://schemas.microsoft.com/office/powerpoint/2010/main" val="1364388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Contact Details A">
    <p:spTree>
      <p:nvGrpSpPr>
        <p:cNvPr id="1" name=""/>
        <p:cNvGrpSpPr/>
        <p:nvPr/>
      </p:nvGrpSpPr>
      <p:grpSpPr>
        <a:xfrm>
          <a:off x="0" y="0"/>
          <a:ext cx="0" cy="0"/>
          <a:chOff x="0" y="0"/>
          <a:chExt cx="0" cy="0"/>
        </a:xfrm>
      </p:grpSpPr>
      <p:pic>
        <p:nvPicPr>
          <p:cNvPr id="3"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p:cNvPicPr>
            <a:picLocks noChangeAspect="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150510" y="0"/>
            <a:ext cx="7041490" cy="2847079"/>
          </a:xfrm>
          <a:prstGeom prst="rect">
            <a:avLst/>
          </a:prstGeom>
        </p:spPr>
      </p:pic>
      <p:pic>
        <p:nvPicPr>
          <p:cNvPr id="13" name="Picture 12"/>
          <p:cNvPicPr>
            <a:picLocks noChangeAspect="1"/>
          </p:cNvPicPr>
          <p:nvPr userDrawn="1"/>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648421" y="3820535"/>
            <a:ext cx="7553599" cy="3036071"/>
          </a:xfrm>
          <a:prstGeom prst="rect">
            <a:avLst/>
          </a:prstGeom>
        </p:spPr>
      </p:pic>
      <p:cxnSp>
        <p:nvCxnSpPr>
          <p:cNvPr id="6" name="Gerade Verbindung 8"/>
          <p:cNvCxnSpPr/>
          <p:nvPr userDrawn="1"/>
        </p:nvCxnSpPr>
        <p:spPr>
          <a:xfrm>
            <a:off x="3112130" y="5919774"/>
            <a:ext cx="268406" cy="0"/>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kstvak 4"/>
          <p:cNvSpPr txBox="1"/>
          <p:nvPr userDrawn="1"/>
        </p:nvSpPr>
        <p:spPr>
          <a:xfrm>
            <a:off x="3011835" y="2784582"/>
            <a:ext cx="3465165" cy="2862322"/>
          </a:xfrm>
          <a:prstGeom prst="rect">
            <a:avLst/>
          </a:prstGeom>
          <a:noFill/>
        </p:spPr>
        <p:txBody>
          <a:bodyPr wrap="square" rtlCol="0">
            <a:spAutoFit/>
          </a:bodyPr>
          <a:lstStyle/>
          <a:p>
            <a:pPr algn="l"/>
            <a:r>
              <a:rPr lang="nl-NL" sz="1500" baseline="0" dirty="0">
                <a:solidFill>
                  <a:schemeClr val="bg1"/>
                </a:solidFill>
                <a:latin typeface="+mj-lt"/>
                <a:ea typeface="Roboto" charset="0"/>
                <a:cs typeface="Roboto" charset="0"/>
              </a:rPr>
              <a:t>EVPA</a:t>
            </a:r>
            <a:br>
              <a:rPr lang="nl-NL" sz="1500" baseline="0" dirty="0">
                <a:solidFill>
                  <a:schemeClr val="bg1"/>
                </a:solidFill>
                <a:latin typeface="+mj-lt"/>
                <a:ea typeface="Roboto" charset="0"/>
                <a:cs typeface="Roboto" charset="0"/>
              </a:rPr>
            </a:br>
            <a:r>
              <a:rPr lang="nl-NL" sz="1500" baseline="0" dirty="0">
                <a:solidFill>
                  <a:schemeClr val="bg1"/>
                </a:solidFill>
                <a:latin typeface="+mj-lt"/>
                <a:ea typeface="Roboto" charset="0"/>
                <a:cs typeface="Roboto" charset="0"/>
              </a:rPr>
              <a:t>RUE ROYALE 94</a:t>
            </a:r>
          </a:p>
          <a:p>
            <a:pPr algn="l"/>
            <a:r>
              <a:rPr lang="nl-NL" sz="1500" baseline="0" dirty="0">
                <a:solidFill>
                  <a:schemeClr val="bg1"/>
                </a:solidFill>
                <a:latin typeface="+mj-lt"/>
                <a:ea typeface="Roboto" charset="0"/>
                <a:cs typeface="Roboto" charset="0"/>
              </a:rPr>
              <a:t>B-1000 BRUSSELS</a:t>
            </a:r>
          </a:p>
          <a:p>
            <a:pPr algn="l"/>
            <a:endParaRPr lang="nl-NL" sz="1500" baseline="0" dirty="0">
              <a:solidFill>
                <a:schemeClr val="bg1"/>
              </a:solidFill>
              <a:latin typeface="+mj-lt"/>
              <a:ea typeface="Roboto" charset="0"/>
              <a:cs typeface="Roboto" charset="0"/>
            </a:endParaRPr>
          </a:p>
          <a:p>
            <a:pPr algn="l"/>
            <a:r>
              <a:rPr lang="nl-NL" sz="1500" baseline="0" dirty="0">
                <a:solidFill>
                  <a:schemeClr val="bg1"/>
                </a:solidFill>
                <a:latin typeface="+mj-lt"/>
                <a:ea typeface="Roboto" charset="0"/>
                <a:cs typeface="Roboto" charset="0"/>
              </a:rPr>
              <a:t>T +32 2 513 21 31</a:t>
            </a:r>
          </a:p>
          <a:p>
            <a:pPr algn="l"/>
            <a:r>
              <a:rPr lang="nl-NL" sz="1500" baseline="0" dirty="0">
                <a:solidFill>
                  <a:schemeClr val="bg1"/>
                </a:solidFill>
                <a:latin typeface="+mj-lt"/>
                <a:ea typeface="Roboto" charset="0"/>
                <a:cs typeface="Roboto" charset="0"/>
              </a:rPr>
              <a:t>info@evpa.eu.com</a:t>
            </a:r>
          </a:p>
          <a:p>
            <a:pPr algn="l"/>
            <a:endParaRPr lang="nl-NL" sz="1500" baseline="0" dirty="0">
              <a:solidFill>
                <a:schemeClr val="bg1"/>
              </a:solidFill>
              <a:latin typeface="+mj-lt"/>
              <a:ea typeface="Roboto" charset="0"/>
              <a:cs typeface="Roboto" charset="0"/>
            </a:endParaRPr>
          </a:p>
          <a:p>
            <a:pPr algn="l"/>
            <a:r>
              <a:rPr lang="nl-NL" sz="1500" baseline="0" dirty="0">
                <a:solidFill>
                  <a:schemeClr val="bg1"/>
                </a:solidFill>
                <a:latin typeface="+mj-lt"/>
                <a:ea typeface="Roboto" charset="0"/>
                <a:cs typeface="Roboto" charset="0"/>
              </a:rPr>
              <a:t>     </a:t>
            </a:r>
            <a:r>
              <a:rPr lang="nl-NL" sz="1500" baseline="0" dirty="0" err="1">
                <a:solidFill>
                  <a:schemeClr val="bg1"/>
                </a:solidFill>
                <a:latin typeface="+mj-lt"/>
                <a:ea typeface="Roboto" charset="0"/>
                <a:cs typeface="Roboto" charset="0"/>
              </a:rPr>
              <a:t>EVPAupdates</a:t>
            </a:r>
            <a:r>
              <a:rPr lang="nl-NL" sz="1500" baseline="0" dirty="0">
                <a:solidFill>
                  <a:schemeClr val="bg1"/>
                </a:solidFill>
                <a:latin typeface="+mj-lt"/>
                <a:ea typeface="Roboto" charset="0"/>
                <a:cs typeface="Roboto" charset="0"/>
              </a:rPr>
              <a:t>      </a:t>
            </a:r>
          </a:p>
          <a:p>
            <a:pPr algn="l"/>
            <a:r>
              <a:rPr lang="nl-NL" sz="1500" baseline="0" dirty="0">
                <a:solidFill>
                  <a:schemeClr val="bg1"/>
                </a:solidFill>
                <a:latin typeface="+mj-lt"/>
                <a:ea typeface="Roboto" charset="0"/>
                <a:cs typeface="Roboto" charset="0"/>
              </a:rPr>
              <a:t>     </a:t>
            </a:r>
            <a:r>
              <a:rPr lang="nl-NL" sz="1500" baseline="0" dirty="0" err="1">
                <a:solidFill>
                  <a:schemeClr val="bg1"/>
                </a:solidFill>
                <a:latin typeface="+mj-lt"/>
                <a:ea typeface="Roboto" charset="0"/>
                <a:cs typeface="Roboto" charset="0"/>
              </a:rPr>
              <a:t>evpa</a:t>
            </a:r>
            <a:endParaRPr lang="nl-NL" sz="1500" baseline="0" dirty="0">
              <a:solidFill>
                <a:schemeClr val="bg1"/>
              </a:solidFill>
              <a:latin typeface="+mj-lt"/>
              <a:ea typeface="Roboto" charset="0"/>
              <a:cs typeface="Roboto" charset="0"/>
            </a:endParaRPr>
          </a:p>
          <a:p>
            <a:pPr algn="l"/>
            <a:r>
              <a:rPr lang="nl-NL" sz="1500" baseline="0" dirty="0">
                <a:solidFill>
                  <a:schemeClr val="bg1"/>
                </a:solidFill>
                <a:latin typeface="+mj-lt"/>
                <a:ea typeface="Roboto" charset="0"/>
                <a:cs typeface="Roboto" charset="0"/>
              </a:rPr>
              <a:t>     @_EVPA_</a:t>
            </a:r>
          </a:p>
          <a:p>
            <a:pPr algn="l"/>
            <a:endParaRPr lang="nl-NL" sz="1500" baseline="0" dirty="0">
              <a:solidFill>
                <a:schemeClr val="tx2"/>
              </a:solidFill>
              <a:latin typeface="+mj-lt"/>
              <a:ea typeface="Roboto" charset="0"/>
              <a:cs typeface="Roboto" charset="0"/>
            </a:endParaRPr>
          </a:p>
          <a:p>
            <a:pPr algn="l"/>
            <a:r>
              <a:rPr lang="nl-NL" sz="1500" baseline="0" dirty="0">
                <a:solidFill>
                  <a:schemeClr val="accent2"/>
                </a:solidFill>
                <a:latin typeface="+mj-lt"/>
                <a:ea typeface="Roboto" charset="0"/>
                <a:cs typeface="Roboto" charset="0"/>
              </a:rPr>
              <a:t>www.evpa.eu.com</a:t>
            </a:r>
          </a:p>
        </p:txBody>
      </p:sp>
      <p:pic>
        <p:nvPicPr>
          <p:cNvPr id="8" name="Picture 7"/>
          <p:cNvPicPr>
            <a:picLocks noChangeAspect="1"/>
          </p:cNvPicPr>
          <p:nvPr userDrawn="1"/>
        </p:nvPicPr>
        <p:blipFill>
          <a:blip r:embed="rId5" cstate="print">
            <a:biLevel thresh="25000"/>
            <a:extLst>
              <a:ext uri="{28A0092B-C50C-407E-A947-70E740481C1C}">
                <a14:useLocalDpi xmlns:a14="http://schemas.microsoft.com/office/drawing/2010/main" val="0"/>
              </a:ext>
            </a:extLst>
          </a:blip>
          <a:stretch>
            <a:fillRect/>
          </a:stretch>
        </p:blipFill>
        <p:spPr>
          <a:xfrm>
            <a:off x="3149277" y="4455850"/>
            <a:ext cx="74296" cy="142498"/>
          </a:xfrm>
          <a:prstGeom prst="rect">
            <a:avLst/>
          </a:prstGeom>
        </p:spPr>
      </p:pic>
      <p:pic>
        <p:nvPicPr>
          <p:cNvPr id="9" name="Picture 8"/>
          <p:cNvPicPr>
            <a:picLocks noChangeAspect="1"/>
          </p:cNvPicPr>
          <p:nvPr userDrawn="1"/>
        </p:nvPicPr>
        <p:blipFill>
          <a:blip r:embed="rId6" cstate="print">
            <a:biLevel thresh="25000"/>
            <a:extLst>
              <a:ext uri="{28A0092B-C50C-407E-A947-70E740481C1C}">
                <a14:useLocalDpi xmlns:a14="http://schemas.microsoft.com/office/drawing/2010/main" val="0"/>
              </a:ext>
            </a:extLst>
          </a:blip>
          <a:stretch>
            <a:fillRect/>
          </a:stretch>
        </p:blipFill>
        <p:spPr>
          <a:xfrm>
            <a:off x="3111451" y="4681730"/>
            <a:ext cx="149948" cy="142498"/>
          </a:xfrm>
          <a:prstGeom prst="rect">
            <a:avLst/>
          </a:prstGeom>
        </p:spPr>
      </p:pic>
      <p:pic>
        <p:nvPicPr>
          <p:cNvPr id="10" name="Picture 9"/>
          <p:cNvPicPr>
            <a:picLocks noChangeAspect="1"/>
          </p:cNvPicPr>
          <p:nvPr userDrawn="1"/>
        </p:nvPicPr>
        <p:blipFill>
          <a:blip r:embed="rId7" cstate="print">
            <a:biLevel thresh="25000"/>
            <a:extLst>
              <a:ext uri="{28A0092B-C50C-407E-A947-70E740481C1C}">
                <a14:useLocalDpi xmlns:a14="http://schemas.microsoft.com/office/drawing/2010/main" val="0"/>
              </a:ext>
            </a:extLst>
          </a:blip>
          <a:stretch>
            <a:fillRect/>
          </a:stretch>
        </p:blipFill>
        <p:spPr>
          <a:xfrm>
            <a:off x="3099784" y="4935095"/>
            <a:ext cx="173283" cy="142498"/>
          </a:xfrm>
          <a:prstGeom prst="rect">
            <a:avLst/>
          </a:prstGeom>
        </p:spPr>
      </p:pic>
      <p:pic>
        <p:nvPicPr>
          <p:cNvPr id="11" name="Picture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5059" y="101078"/>
            <a:ext cx="4670036" cy="2066388"/>
          </a:xfrm>
          <a:prstGeom prst="rect">
            <a:avLst/>
          </a:prstGeom>
        </p:spPr>
      </p:pic>
    </p:spTree>
    <p:extLst>
      <p:ext uri="{BB962C8B-B14F-4D97-AF65-F5344CB8AC3E}">
        <p14:creationId xmlns:p14="http://schemas.microsoft.com/office/powerpoint/2010/main" val="1820685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Contact Details B">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0510" y="0"/>
            <a:ext cx="7041490" cy="2847079"/>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48421" y="3820535"/>
            <a:ext cx="7553599" cy="3036071"/>
          </a:xfrm>
          <a:prstGeom prst="rect">
            <a:avLst/>
          </a:prstGeom>
        </p:spPr>
      </p:pic>
      <p:cxnSp>
        <p:nvCxnSpPr>
          <p:cNvPr id="3" name="Gerade Verbindung 6"/>
          <p:cNvCxnSpPr/>
          <p:nvPr userDrawn="1"/>
        </p:nvCxnSpPr>
        <p:spPr>
          <a:xfrm>
            <a:off x="3212792" y="5788053"/>
            <a:ext cx="268406" cy="0"/>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kstvak 4"/>
          <p:cNvSpPr txBox="1"/>
          <p:nvPr userDrawn="1"/>
        </p:nvSpPr>
        <p:spPr>
          <a:xfrm>
            <a:off x="3100713" y="2652860"/>
            <a:ext cx="3211165" cy="2862322"/>
          </a:xfrm>
          <a:prstGeom prst="rect">
            <a:avLst/>
          </a:prstGeom>
          <a:noFill/>
        </p:spPr>
        <p:txBody>
          <a:bodyPr wrap="square" rtlCol="0">
            <a:spAutoFit/>
          </a:bodyPr>
          <a:lstStyle/>
          <a:p>
            <a:pPr algn="l"/>
            <a:r>
              <a:rPr lang="nl-NL" sz="1500" baseline="0" dirty="0">
                <a:solidFill>
                  <a:schemeClr val="accent1"/>
                </a:solidFill>
                <a:latin typeface="+mj-lt"/>
                <a:ea typeface="Roboto" charset="0"/>
                <a:cs typeface="Roboto" charset="0"/>
              </a:rPr>
              <a:t>EVPA</a:t>
            </a:r>
            <a:br>
              <a:rPr lang="nl-NL" sz="1500" baseline="0" dirty="0">
                <a:solidFill>
                  <a:schemeClr val="accent1"/>
                </a:solidFill>
                <a:latin typeface="+mj-lt"/>
                <a:ea typeface="Roboto" charset="0"/>
                <a:cs typeface="Roboto" charset="0"/>
              </a:rPr>
            </a:br>
            <a:r>
              <a:rPr lang="nl-NL" sz="1500" baseline="0" dirty="0">
                <a:solidFill>
                  <a:schemeClr val="accent1"/>
                </a:solidFill>
                <a:latin typeface="+mj-lt"/>
                <a:ea typeface="Roboto" charset="0"/>
                <a:cs typeface="Roboto" charset="0"/>
              </a:rPr>
              <a:t>RUE ROYALE 94</a:t>
            </a:r>
          </a:p>
          <a:p>
            <a:pPr algn="l"/>
            <a:r>
              <a:rPr lang="nl-NL" sz="1500" baseline="0" dirty="0">
                <a:solidFill>
                  <a:schemeClr val="accent1"/>
                </a:solidFill>
                <a:latin typeface="+mj-lt"/>
                <a:ea typeface="Roboto" charset="0"/>
                <a:cs typeface="Roboto" charset="0"/>
              </a:rPr>
              <a:t>B-1000 BRUSSELS</a:t>
            </a:r>
          </a:p>
          <a:p>
            <a:pPr algn="l"/>
            <a:endParaRPr lang="nl-NL" sz="1500" baseline="0" dirty="0">
              <a:solidFill>
                <a:schemeClr val="accent1"/>
              </a:solidFill>
              <a:latin typeface="+mj-lt"/>
              <a:ea typeface="Roboto" charset="0"/>
              <a:cs typeface="Roboto" charset="0"/>
            </a:endParaRPr>
          </a:p>
          <a:p>
            <a:pPr algn="l"/>
            <a:r>
              <a:rPr lang="nl-NL" sz="1500" baseline="0" dirty="0">
                <a:solidFill>
                  <a:schemeClr val="accent1"/>
                </a:solidFill>
                <a:latin typeface="+mj-lt"/>
                <a:ea typeface="Roboto" charset="0"/>
                <a:cs typeface="Roboto" charset="0"/>
              </a:rPr>
              <a:t>T +32 2 513 21 31</a:t>
            </a:r>
          </a:p>
          <a:p>
            <a:pPr algn="l"/>
            <a:r>
              <a:rPr lang="nl-NL" sz="1500" baseline="0" dirty="0">
                <a:solidFill>
                  <a:schemeClr val="accent1"/>
                </a:solidFill>
                <a:latin typeface="+mj-lt"/>
                <a:ea typeface="Roboto" charset="0"/>
                <a:cs typeface="Roboto" charset="0"/>
              </a:rPr>
              <a:t>info@evpa.eu.com</a:t>
            </a:r>
          </a:p>
          <a:p>
            <a:pPr algn="l"/>
            <a:endParaRPr lang="nl-NL" sz="1500" baseline="0" dirty="0">
              <a:solidFill>
                <a:schemeClr val="accent1"/>
              </a:solidFill>
              <a:latin typeface="+mj-lt"/>
              <a:ea typeface="Roboto" charset="0"/>
              <a:cs typeface="Roboto" charset="0"/>
            </a:endParaRPr>
          </a:p>
          <a:p>
            <a:pPr algn="l"/>
            <a:r>
              <a:rPr lang="nl-NL" sz="1500" baseline="0" dirty="0">
                <a:solidFill>
                  <a:schemeClr val="accent1"/>
                </a:solidFill>
                <a:latin typeface="+mj-lt"/>
                <a:ea typeface="Roboto" charset="0"/>
                <a:cs typeface="Roboto" charset="0"/>
              </a:rPr>
              <a:t>     </a:t>
            </a:r>
            <a:r>
              <a:rPr lang="nl-NL" sz="1500" baseline="0" dirty="0" err="1">
                <a:solidFill>
                  <a:schemeClr val="accent1"/>
                </a:solidFill>
                <a:latin typeface="+mj-lt"/>
                <a:ea typeface="Roboto" charset="0"/>
                <a:cs typeface="Roboto" charset="0"/>
              </a:rPr>
              <a:t>EVPAupdates</a:t>
            </a:r>
            <a:r>
              <a:rPr lang="nl-NL" sz="1500" baseline="0" dirty="0">
                <a:solidFill>
                  <a:schemeClr val="accent1"/>
                </a:solidFill>
                <a:latin typeface="+mj-lt"/>
                <a:ea typeface="Roboto" charset="0"/>
                <a:cs typeface="Roboto" charset="0"/>
              </a:rPr>
              <a:t>      </a:t>
            </a:r>
          </a:p>
          <a:p>
            <a:pPr algn="l"/>
            <a:r>
              <a:rPr lang="nl-NL" sz="1500" baseline="0" dirty="0">
                <a:solidFill>
                  <a:schemeClr val="accent1"/>
                </a:solidFill>
                <a:latin typeface="+mj-lt"/>
                <a:ea typeface="Roboto" charset="0"/>
                <a:cs typeface="Roboto" charset="0"/>
              </a:rPr>
              <a:t>     </a:t>
            </a:r>
            <a:r>
              <a:rPr lang="nl-NL" sz="1500" baseline="0" dirty="0" err="1">
                <a:solidFill>
                  <a:schemeClr val="accent1"/>
                </a:solidFill>
                <a:latin typeface="+mj-lt"/>
                <a:ea typeface="Roboto" charset="0"/>
                <a:cs typeface="Roboto" charset="0"/>
              </a:rPr>
              <a:t>evpa</a:t>
            </a:r>
            <a:endParaRPr lang="nl-NL" sz="1500" baseline="0" dirty="0">
              <a:solidFill>
                <a:schemeClr val="accent1"/>
              </a:solidFill>
              <a:latin typeface="+mj-lt"/>
              <a:ea typeface="Roboto" charset="0"/>
              <a:cs typeface="Roboto" charset="0"/>
            </a:endParaRPr>
          </a:p>
          <a:p>
            <a:pPr algn="l"/>
            <a:r>
              <a:rPr lang="nl-NL" sz="1500" baseline="0" dirty="0">
                <a:solidFill>
                  <a:schemeClr val="accent1"/>
                </a:solidFill>
                <a:latin typeface="+mj-lt"/>
                <a:ea typeface="Roboto" charset="0"/>
                <a:cs typeface="Roboto" charset="0"/>
              </a:rPr>
              <a:t>     @_EVPA_</a:t>
            </a:r>
          </a:p>
          <a:p>
            <a:pPr algn="l"/>
            <a:endParaRPr lang="nl-NL" sz="1500" baseline="0" dirty="0">
              <a:solidFill>
                <a:schemeClr val="tx2"/>
              </a:solidFill>
              <a:latin typeface="+mj-lt"/>
              <a:ea typeface="Roboto" charset="0"/>
              <a:cs typeface="Roboto" charset="0"/>
            </a:endParaRPr>
          </a:p>
          <a:p>
            <a:pPr algn="l"/>
            <a:r>
              <a:rPr lang="nl-NL" sz="1500" baseline="0" dirty="0">
                <a:solidFill>
                  <a:schemeClr val="accent2"/>
                </a:solidFill>
                <a:latin typeface="+mj-lt"/>
                <a:ea typeface="Roboto" charset="0"/>
                <a:cs typeface="Roboto" charset="0"/>
              </a:rPr>
              <a:t>www.evpa.eu.com</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34873" y="4335692"/>
            <a:ext cx="74296" cy="142498"/>
          </a:xfrm>
          <a:prstGeom prst="rect">
            <a:avLst/>
          </a:prstGeom>
        </p:spPr>
      </p:pic>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97047" y="4561572"/>
            <a:ext cx="149948" cy="142498"/>
          </a:xfrm>
          <a:prstGeom prst="rect">
            <a:avLst/>
          </a:prstGeom>
        </p:spPr>
      </p:pic>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185380" y="4814937"/>
            <a:ext cx="173283" cy="142498"/>
          </a:xfrm>
          <a:prstGeom prst="rect">
            <a:avLst/>
          </a:prstGeom>
        </p:spPr>
      </p:pic>
      <p:pic>
        <p:nvPicPr>
          <p:cNvPr id="10" name="Picture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74647" y="703766"/>
            <a:ext cx="3387434" cy="975638"/>
          </a:xfrm>
          <a:prstGeom prst="rect">
            <a:avLst/>
          </a:prstGeom>
        </p:spPr>
      </p:pic>
    </p:spTree>
    <p:extLst>
      <p:ext uri="{BB962C8B-B14F-4D97-AF65-F5344CB8AC3E}">
        <p14:creationId xmlns:p14="http://schemas.microsoft.com/office/powerpoint/2010/main" val="28870428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inhoud 2"/>
          <p:cNvSpPr>
            <a:spLocks noGrp="1"/>
          </p:cNvSpPr>
          <p:nvPr>
            <p:ph idx="1"/>
          </p:nvPr>
        </p:nvSpPr>
        <p:spPr/>
        <p:txBody>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Footer Placeholder 3">
            <a:extLst>
              <a:ext uri="{FF2B5EF4-FFF2-40B4-BE49-F238E27FC236}">
                <a16:creationId xmlns:a16="http://schemas.microsoft.com/office/drawing/2014/main" id="{7FFC6486-739C-4E8C-9607-EE7793E0F079}"/>
              </a:ext>
            </a:extLst>
          </p:cNvPr>
          <p:cNvSpPr>
            <a:spLocks noGrp="1"/>
          </p:cNvSpPr>
          <p:nvPr>
            <p:ph type="ftr" sz="quarter" idx="10"/>
          </p:nvPr>
        </p:nvSpPr>
        <p:spPr/>
        <p:txBody>
          <a:bodyPr/>
          <a:lstStyle/>
          <a:p>
            <a:endParaRPr lang="nl-NL"/>
          </a:p>
        </p:txBody>
      </p:sp>
      <p:sp>
        <p:nvSpPr>
          <p:cNvPr id="8" name="Slide Number Placeholder 7">
            <a:extLst>
              <a:ext uri="{FF2B5EF4-FFF2-40B4-BE49-F238E27FC236}">
                <a16:creationId xmlns:a16="http://schemas.microsoft.com/office/drawing/2014/main" id="{1C9CB76F-3FC6-4143-AAB1-EB88C5B2DC0A}"/>
              </a:ext>
            </a:extLst>
          </p:cNvPr>
          <p:cNvSpPr>
            <a:spLocks noGrp="1"/>
          </p:cNvSpPr>
          <p:nvPr>
            <p:ph type="sldNum" sz="quarter" idx="11"/>
          </p:nvPr>
        </p:nvSpPr>
        <p:spPr/>
        <p:txBody>
          <a:bodyPr/>
          <a:lstStyle/>
          <a:p>
            <a:fld id="{266F1ABE-E70B-EB43-A0F3-1D7FF35F9097}" type="slidenum">
              <a:rPr lang="nl-NL" smtClean="0"/>
              <a:t>‹#›</a:t>
            </a:fld>
            <a:endParaRPr lang="nl-NL"/>
          </a:p>
        </p:txBody>
      </p:sp>
    </p:spTree>
    <p:extLst>
      <p:ext uri="{BB962C8B-B14F-4D97-AF65-F5344CB8AC3E}">
        <p14:creationId xmlns:p14="http://schemas.microsoft.com/office/powerpoint/2010/main" val="42106069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4_Sectiekop">
    <p:bg>
      <p:bgPr>
        <a:solidFill>
          <a:schemeClr val="bg1"/>
        </a:solidFill>
        <a:effectLst/>
      </p:bgPr>
    </p:bg>
    <p:spTree>
      <p:nvGrpSpPr>
        <p:cNvPr id="1" name=""/>
        <p:cNvGrpSpPr/>
        <p:nvPr/>
      </p:nvGrpSpPr>
      <p:grpSpPr>
        <a:xfrm>
          <a:off x="0" y="0"/>
          <a:ext cx="0" cy="0"/>
          <a:chOff x="0" y="0"/>
          <a:chExt cx="0" cy="0"/>
        </a:xfrm>
      </p:grpSpPr>
      <p:sp>
        <p:nvSpPr>
          <p:cNvPr id="15" name="Tijdelijke aanduiding voor dianummer 5"/>
          <p:cNvSpPr>
            <a:spLocks noGrp="1"/>
          </p:cNvSpPr>
          <p:nvPr>
            <p:ph type="sldNum" sz="quarter" idx="12"/>
          </p:nvPr>
        </p:nvSpPr>
        <p:spPr>
          <a:xfrm>
            <a:off x="10871203" y="6272833"/>
            <a:ext cx="769023" cy="365125"/>
          </a:xfrm>
        </p:spPr>
        <p:txBody>
          <a:bodyPr anchor="t" anchorCtr="0"/>
          <a:lstStyle>
            <a:lvl1pPr>
              <a:defRPr baseline="0">
                <a:latin typeface="+mj-lt"/>
              </a:defRPr>
            </a:lvl1pPr>
          </a:lstStyle>
          <a:p>
            <a:fld id="{266F1ABE-E70B-EB43-A0F3-1D7FF35F9097}" type="slidenum">
              <a:rPr lang="nl-NL" smtClean="0"/>
              <a:pPr/>
              <a:t>‹#›</a:t>
            </a:fld>
            <a:endParaRPr lang="nl-NL" dirty="0"/>
          </a:p>
        </p:txBody>
      </p:sp>
      <p:sp>
        <p:nvSpPr>
          <p:cNvPr id="18" name="Tijdelijke aanduiding voor datum 3"/>
          <p:cNvSpPr>
            <a:spLocks noGrp="1"/>
          </p:cNvSpPr>
          <p:nvPr>
            <p:ph type="dt" sz="half" idx="10"/>
          </p:nvPr>
        </p:nvSpPr>
        <p:spPr>
          <a:xfrm>
            <a:off x="8026400" y="6272832"/>
            <a:ext cx="2743200" cy="365125"/>
          </a:xfrm>
          <a:prstGeom prst="rect">
            <a:avLst/>
          </a:prstGeom>
        </p:spPr>
        <p:txBody>
          <a:bodyPr/>
          <a:lstStyle>
            <a:lvl1pPr algn="r">
              <a:defRPr sz="1200" baseline="0">
                <a:solidFill>
                  <a:schemeClr val="bg2"/>
                </a:solidFill>
                <a:latin typeface="+mj-lt"/>
              </a:defRPr>
            </a:lvl1pPr>
          </a:lstStyle>
          <a:p>
            <a:endParaRPr lang="nl-NL" dirty="0"/>
          </a:p>
        </p:txBody>
      </p:sp>
      <p:sp>
        <p:nvSpPr>
          <p:cNvPr id="7" name="Tijdelijke aanduiding voor tekst 2"/>
          <p:cNvSpPr>
            <a:spLocks noGrp="1"/>
          </p:cNvSpPr>
          <p:nvPr>
            <p:ph type="body" idx="13" hasCustomPrompt="1"/>
          </p:nvPr>
        </p:nvSpPr>
        <p:spPr>
          <a:xfrm>
            <a:off x="6073105" y="525842"/>
            <a:ext cx="5567121" cy="277499"/>
          </a:xfrm>
        </p:spPr>
        <p:txBody>
          <a:bodyPr anchor="b" anchorCtr="0">
            <a:noAutofit/>
          </a:bodyPr>
          <a:lstStyle>
            <a:lvl1pPr marL="0" marR="0" indent="0" algn="r" defTabSz="914400" rtl="0" eaLnBrk="1" fontAlgn="auto" latinLnBrk="0" hangingPunct="1">
              <a:lnSpc>
                <a:spcPct val="90000"/>
              </a:lnSpc>
              <a:spcBef>
                <a:spcPts val="200"/>
              </a:spcBef>
              <a:spcAft>
                <a:spcPts val="0"/>
              </a:spcAft>
              <a:buClrTx/>
              <a:buSzTx/>
              <a:buFont typeface="Arial"/>
              <a:buNone/>
              <a:tabLst/>
              <a:defRPr sz="1400" cap="none" baseline="0">
                <a:solidFill>
                  <a:srgbClr val="E46B5C"/>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sp>
        <p:nvSpPr>
          <p:cNvPr id="8" name="Tijdelijke aanduiding voor tekst 2"/>
          <p:cNvSpPr>
            <a:spLocks noGrp="1"/>
          </p:cNvSpPr>
          <p:nvPr>
            <p:ph type="body" idx="14" hasCustomPrompt="1"/>
          </p:nvPr>
        </p:nvSpPr>
        <p:spPr>
          <a:xfrm>
            <a:off x="6073105" y="297961"/>
            <a:ext cx="5567121" cy="277499"/>
          </a:xfrm>
        </p:spPr>
        <p:txBody>
          <a:bodyPr anchor="b" anchorCtr="0">
            <a:noAutofit/>
          </a:bodyPr>
          <a:lstStyle>
            <a:lvl1pPr marL="0" marR="0" indent="0" algn="r" defTabSz="914400" rtl="0" eaLnBrk="1" fontAlgn="auto" latinLnBrk="0" hangingPunct="1">
              <a:lnSpc>
                <a:spcPct val="90000"/>
              </a:lnSpc>
              <a:spcBef>
                <a:spcPts val="200"/>
              </a:spcBef>
              <a:spcAft>
                <a:spcPts val="0"/>
              </a:spcAft>
              <a:buClrTx/>
              <a:buSzTx/>
              <a:buFont typeface="Arial"/>
              <a:buNone/>
              <a:tabLst/>
              <a:defRPr sz="1400" b="1" cap="all" baseline="0">
                <a:solidFill>
                  <a:srgbClr val="E46B5C"/>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te bewerken</a:t>
            </a:r>
          </a:p>
        </p:txBody>
      </p:sp>
      <p:pic>
        <p:nvPicPr>
          <p:cNvPr id="2" name="Picture 1">
            <a:extLst>
              <a:ext uri="{FF2B5EF4-FFF2-40B4-BE49-F238E27FC236}">
                <a16:creationId xmlns:a16="http://schemas.microsoft.com/office/drawing/2014/main" id="{5FE34DF8-CC0F-4703-8169-DE7914FBC14A}"/>
              </a:ext>
            </a:extLst>
          </p:cNvPr>
          <p:cNvPicPr>
            <a:picLocks noChangeAspect="1"/>
          </p:cNvPicPr>
          <p:nvPr userDrawn="1"/>
        </p:nvPicPr>
        <p:blipFill>
          <a:blip r:embed="rId2"/>
          <a:stretch>
            <a:fillRect/>
          </a:stretch>
        </p:blipFill>
        <p:spPr>
          <a:xfrm>
            <a:off x="150657" y="15310"/>
            <a:ext cx="1865539" cy="1298561"/>
          </a:xfrm>
          <a:prstGeom prst="rect">
            <a:avLst/>
          </a:prstGeom>
        </p:spPr>
      </p:pic>
      <p:pic>
        <p:nvPicPr>
          <p:cNvPr id="10" name="Picture 9" descr="C:\Users\lvasilopoulou\Desktop\pictures i need\Logos\funders logos grouped_new.png">
            <a:extLst>
              <a:ext uri="{FF2B5EF4-FFF2-40B4-BE49-F238E27FC236}">
                <a16:creationId xmlns:a16="http://schemas.microsoft.com/office/drawing/2014/main" id="{5182C147-61CE-45E2-8BA7-56790690448F}"/>
              </a:ext>
            </a:extLst>
          </p:cNvPr>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50659" y="5886112"/>
            <a:ext cx="2363471" cy="7734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FA7A352-8282-436F-AC59-B8F31CBCA3E9}"/>
              </a:ext>
            </a:extLst>
          </p:cNvPr>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259387" y="6137910"/>
            <a:ext cx="1508760" cy="720090"/>
          </a:xfrm>
          <a:prstGeom prst="rect">
            <a:avLst/>
          </a:prstGeom>
          <a:noFill/>
          <a:ln>
            <a:noFill/>
          </a:ln>
        </p:spPr>
      </p:pic>
      <p:pic>
        <p:nvPicPr>
          <p:cNvPr id="13" name="Picture 12">
            <a:extLst>
              <a:ext uri="{FF2B5EF4-FFF2-40B4-BE49-F238E27FC236}">
                <a16:creationId xmlns:a16="http://schemas.microsoft.com/office/drawing/2014/main" id="{C50D5029-2F4D-49B3-ABE9-9FA591F9E9E4}"/>
              </a:ext>
            </a:extLst>
          </p:cNvPr>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9768147" y="6300913"/>
            <a:ext cx="1478280" cy="295275"/>
          </a:xfrm>
          <a:prstGeom prst="rect">
            <a:avLst/>
          </a:prstGeom>
          <a:noFill/>
          <a:ln>
            <a:noFill/>
          </a:ln>
        </p:spPr>
      </p:pic>
    </p:spTree>
    <p:extLst>
      <p:ext uri="{BB962C8B-B14F-4D97-AF65-F5344CB8AC3E}">
        <p14:creationId xmlns:p14="http://schemas.microsoft.com/office/powerpoint/2010/main" val="12574207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p:bg>
      <p:bgPr>
        <a:solidFill>
          <a:schemeClr val="bg1"/>
        </a:solidFill>
        <a:effectLst/>
      </p:bgPr>
    </p:bg>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7F49DEDA-8B0C-8E48-9DBB-0D8361D1EFEC}"/>
              </a:ext>
            </a:extLst>
          </p:cNvPr>
          <p:cNvPicPr>
            <a:picLocks noChangeAspect="1"/>
          </p:cNvPicPr>
          <p:nvPr userDrawn="1"/>
        </p:nvPicPr>
        <p:blipFill>
          <a:blip r:embed="rId2"/>
          <a:stretch>
            <a:fillRect/>
          </a:stretch>
        </p:blipFill>
        <p:spPr>
          <a:xfrm>
            <a:off x="587388" y="404664"/>
            <a:ext cx="2556284" cy="921184"/>
          </a:xfrm>
          <a:prstGeom prst="rect">
            <a:avLst/>
          </a:prstGeom>
        </p:spPr>
      </p:pic>
      <p:pic>
        <p:nvPicPr>
          <p:cNvPr id="13" name="Immagine 12" descr="Immagine che contiene testo&#10;&#10;Descrizione generata automaticamente">
            <a:extLst>
              <a:ext uri="{FF2B5EF4-FFF2-40B4-BE49-F238E27FC236}">
                <a16:creationId xmlns:a16="http://schemas.microsoft.com/office/drawing/2014/main" id="{55A2D169-EBF9-BC4E-94F3-05B3ED8B8037}"/>
              </a:ext>
            </a:extLst>
          </p:cNvPr>
          <p:cNvPicPr>
            <a:picLocks noChangeAspect="1"/>
          </p:cNvPicPr>
          <p:nvPr userDrawn="1"/>
        </p:nvPicPr>
        <p:blipFill>
          <a:blip r:embed="rId3"/>
          <a:stretch>
            <a:fillRect/>
          </a:stretch>
        </p:blipFill>
        <p:spPr>
          <a:xfrm>
            <a:off x="1226459" y="5949280"/>
            <a:ext cx="2997334" cy="504056"/>
          </a:xfrm>
          <a:prstGeom prst="rect">
            <a:avLst/>
          </a:prstGeom>
        </p:spPr>
      </p:pic>
      <p:pic>
        <p:nvPicPr>
          <p:cNvPr id="16" name="Immagine 15">
            <a:extLst>
              <a:ext uri="{FF2B5EF4-FFF2-40B4-BE49-F238E27FC236}">
                <a16:creationId xmlns:a16="http://schemas.microsoft.com/office/drawing/2014/main" id="{532CA9C2-908B-F94F-ADE3-90798DE379B2}"/>
              </a:ext>
            </a:extLst>
          </p:cNvPr>
          <p:cNvPicPr>
            <a:picLocks noChangeAspect="1"/>
          </p:cNvPicPr>
          <p:nvPr userDrawn="1"/>
        </p:nvPicPr>
        <p:blipFill rotWithShape="1">
          <a:blip r:embed="rId4"/>
          <a:srcRect r="31345"/>
          <a:stretch/>
        </p:blipFill>
        <p:spPr>
          <a:xfrm>
            <a:off x="9389879" y="512677"/>
            <a:ext cx="2802121" cy="4392488"/>
          </a:xfrm>
          <a:prstGeom prst="rect">
            <a:avLst/>
          </a:prstGeom>
        </p:spPr>
      </p:pic>
      <p:sp>
        <p:nvSpPr>
          <p:cNvPr id="20" name="CasellaDiTesto 19">
            <a:extLst>
              <a:ext uri="{FF2B5EF4-FFF2-40B4-BE49-F238E27FC236}">
                <a16:creationId xmlns:a16="http://schemas.microsoft.com/office/drawing/2014/main" id="{8573B809-9D1E-6140-AEDD-F09CD646A8C2}"/>
              </a:ext>
            </a:extLst>
          </p:cNvPr>
          <p:cNvSpPr txBox="1"/>
          <p:nvPr userDrawn="1"/>
        </p:nvSpPr>
        <p:spPr>
          <a:xfrm>
            <a:off x="6132004" y="6021288"/>
            <a:ext cx="4824921" cy="324036"/>
          </a:xfrm>
          <a:prstGeom prst="rect">
            <a:avLst/>
          </a:prstGeom>
          <a:noFill/>
        </p:spPr>
        <p:txBody>
          <a:bodyPr wrap="square" lIns="0" tIns="0" rIns="0" bIns="0" rtlCol="0">
            <a:noAutofit/>
          </a:bodyPr>
          <a:lstStyle/>
          <a:p>
            <a:pPr algn="just"/>
            <a:r>
              <a:rPr lang="en-GB" sz="600" b="1" kern="1200" noProof="0" dirty="0">
                <a:solidFill>
                  <a:schemeClr val="tx2"/>
                </a:solidFill>
                <a:effectLst/>
                <a:latin typeface="Open Sans" panose="020B0606030504020204" pitchFamily="34" charset="0"/>
                <a:ea typeface="Open Sans" panose="020B0606030504020204" pitchFamily="34" charset="0"/>
                <a:cs typeface="Open Sans" panose="020B0606030504020204" pitchFamily="34" charset="0"/>
                <a:sym typeface="Poppins" charset="0"/>
              </a:rPr>
              <a:t>Better Incubation is powered by LIAISE – Linking Incubation Actors for Inclusive and Social Entrepreneurship project.</a:t>
            </a:r>
            <a:endParaRPr lang="en-GB" sz="600" kern="1200" noProof="0" dirty="0">
              <a:solidFill>
                <a:schemeClr val="tx2"/>
              </a:solidFill>
              <a:effectLst/>
              <a:latin typeface="Open Sans" panose="020B0606030504020204" pitchFamily="34" charset="0"/>
              <a:ea typeface="Open Sans" panose="020B0606030504020204" pitchFamily="34" charset="0"/>
              <a:cs typeface="Open Sans" panose="020B0606030504020204" pitchFamily="34" charset="0"/>
              <a:sym typeface="Poppins" charset="0"/>
            </a:endParaRPr>
          </a:p>
          <a:p>
            <a:pPr algn="just"/>
            <a:r>
              <a:rPr lang="en-GB" sz="600" kern="1200" noProof="0" dirty="0">
                <a:solidFill>
                  <a:schemeClr val="tx2"/>
                </a:solidFill>
                <a:effectLst/>
                <a:latin typeface="Open Sans" panose="020B0606030504020204" pitchFamily="34" charset="0"/>
                <a:ea typeface="Open Sans" panose="020B0606030504020204" pitchFamily="34" charset="0"/>
                <a:cs typeface="Open Sans" panose="020B0606030504020204" pitchFamily="34" charset="0"/>
                <a:sym typeface="Poppins" charset="0"/>
              </a:rPr>
              <a:t>LIAISE has received financial support from the European Union Programme for Employment and Social Innovation “</a:t>
            </a:r>
            <a:r>
              <a:rPr lang="en-GB" sz="600" kern="1200" noProof="0" dirty="0" err="1">
                <a:solidFill>
                  <a:schemeClr val="tx2"/>
                </a:solidFill>
                <a:effectLst/>
                <a:latin typeface="Open Sans" panose="020B0606030504020204" pitchFamily="34" charset="0"/>
                <a:ea typeface="Open Sans" panose="020B0606030504020204" pitchFamily="34" charset="0"/>
                <a:cs typeface="Open Sans" panose="020B0606030504020204" pitchFamily="34" charset="0"/>
                <a:sym typeface="Poppins" charset="0"/>
              </a:rPr>
              <a:t>EaSI</a:t>
            </a:r>
            <a:r>
              <a:rPr lang="en-GB" sz="600" kern="1200" noProof="0" dirty="0">
                <a:solidFill>
                  <a:schemeClr val="tx2"/>
                </a:solidFill>
                <a:effectLst/>
                <a:latin typeface="Open Sans" panose="020B0606030504020204" pitchFamily="34" charset="0"/>
                <a:ea typeface="Open Sans" panose="020B0606030504020204" pitchFamily="34" charset="0"/>
                <a:cs typeface="Open Sans" panose="020B0606030504020204" pitchFamily="34" charset="0"/>
                <a:sym typeface="Poppins" charset="0"/>
              </a:rPr>
              <a:t>” (2014-2020) under Grant Agreement n° VS/2020/0374. This document reflects only the author’s view and the Commission is not responsible for any use that may be made of the information it contains.</a:t>
            </a:r>
            <a:endParaRPr lang="en-GB" sz="600" noProof="0" dirty="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2" name="Connettore 1 21">
            <a:extLst>
              <a:ext uri="{FF2B5EF4-FFF2-40B4-BE49-F238E27FC236}">
                <a16:creationId xmlns:a16="http://schemas.microsoft.com/office/drawing/2014/main" id="{AEA18DE2-25D9-CB44-AB64-72A5604D3B6F}"/>
              </a:ext>
            </a:extLst>
          </p:cNvPr>
          <p:cNvCxnSpPr/>
          <p:nvPr userDrawn="1"/>
        </p:nvCxnSpPr>
        <p:spPr bwMode="auto">
          <a:xfrm>
            <a:off x="1226459" y="5805264"/>
            <a:ext cx="9730467" cy="0"/>
          </a:xfrm>
          <a:prstGeom prst="line">
            <a:avLst/>
          </a:prstGeom>
          <a:blipFill dpi="0" rotWithShape="0">
            <a:blip r:embed="rId5"/>
            <a:srcRect/>
            <a:tile tx="0" ty="0" sx="100000" sy="100000" flip="none" algn="tl"/>
          </a:blipFill>
          <a:ln w="12700" cap="flat" cmpd="sng" algn="ctr">
            <a:solidFill>
              <a:schemeClr val="tx2"/>
            </a:solidFill>
            <a:prstDash val="solid"/>
            <a:miter lim="400000"/>
            <a:headEnd type="none" w="med" len="med"/>
            <a:tailEnd type="none" w="med" len="med"/>
          </a:ln>
          <a:effectLst>
            <a:outerShdw blurRad="25400" algn="ctr" rotWithShape="0">
              <a:srgbClr val="000000">
                <a:alpha val="50000"/>
              </a:srgbClr>
            </a:outerShdw>
          </a:effectLst>
        </p:spPr>
      </p:cxnSp>
      <p:sp>
        <p:nvSpPr>
          <p:cNvPr id="27" name="Segnaposto testo 26">
            <a:extLst>
              <a:ext uri="{FF2B5EF4-FFF2-40B4-BE49-F238E27FC236}">
                <a16:creationId xmlns:a16="http://schemas.microsoft.com/office/drawing/2014/main" id="{93E5DE66-CDF1-ED46-A5AB-5D1186D1FD3C}"/>
              </a:ext>
            </a:extLst>
          </p:cNvPr>
          <p:cNvSpPr>
            <a:spLocks noGrp="1"/>
          </p:cNvSpPr>
          <p:nvPr>
            <p:ph type="body" sz="quarter" idx="11"/>
          </p:nvPr>
        </p:nvSpPr>
        <p:spPr>
          <a:xfrm>
            <a:off x="1190303" y="2205038"/>
            <a:ext cx="7569994" cy="827916"/>
          </a:xfrm>
          <a:prstGeom prst="rect">
            <a:avLst/>
          </a:prstGeom>
        </p:spPr>
        <p:txBody>
          <a:bodyPr lIns="0" tIns="0" rIns="0" bIns="0"/>
          <a:lstStyle>
            <a:lvl1pPr>
              <a:lnSpc>
                <a:spcPct val="100000"/>
              </a:lnSpc>
              <a:defRPr sz="42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it-IT" noProof="0"/>
              <a:t>Fare clic per modificare gli stili del testo dello schema</a:t>
            </a:r>
          </a:p>
        </p:txBody>
      </p:sp>
      <p:sp>
        <p:nvSpPr>
          <p:cNvPr id="28" name="Segnaposto testo 26">
            <a:extLst>
              <a:ext uri="{FF2B5EF4-FFF2-40B4-BE49-F238E27FC236}">
                <a16:creationId xmlns:a16="http://schemas.microsoft.com/office/drawing/2014/main" id="{00B3AA91-4BBD-C94B-B20A-117989D1D160}"/>
              </a:ext>
            </a:extLst>
          </p:cNvPr>
          <p:cNvSpPr>
            <a:spLocks noGrp="1"/>
          </p:cNvSpPr>
          <p:nvPr>
            <p:ph type="body" sz="quarter" idx="12"/>
          </p:nvPr>
        </p:nvSpPr>
        <p:spPr>
          <a:xfrm>
            <a:off x="1226344" y="4473116"/>
            <a:ext cx="7569994" cy="216023"/>
          </a:xfrm>
          <a:prstGeom prst="rect">
            <a:avLst/>
          </a:prstGeom>
        </p:spPr>
        <p:txBody>
          <a:bodyPr lIns="0" tIns="0" rIns="0" bIns="0"/>
          <a:lstStyle>
            <a:lvl1pPr>
              <a:lnSpc>
                <a:spcPct val="100000"/>
              </a:lnSpc>
              <a:defRPr sz="1400" b="1" i="0" cap="all" baseline="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it-IT" noProof="0"/>
              <a:t>Fare clic per modificare gli stili del testo dello schema</a:t>
            </a:r>
          </a:p>
        </p:txBody>
      </p:sp>
      <p:sp>
        <p:nvSpPr>
          <p:cNvPr id="29" name="Segnaposto testo 26">
            <a:extLst>
              <a:ext uri="{FF2B5EF4-FFF2-40B4-BE49-F238E27FC236}">
                <a16:creationId xmlns:a16="http://schemas.microsoft.com/office/drawing/2014/main" id="{B5C0FD26-3457-0E41-AB20-C96D5C6493B1}"/>
              </a:ext>
            </a:extLst>
          </p:cNvPr>
          <p:cNvSpPr>
            <a:spLocks noGrp="1"/>
          </p:cNvSpPr>
          <p:nvPr>
            <p:ph type="body" sz="quarter" idx="13"/>
          </p:nvPr>
        </p:nvSpPr>
        <p:spPr>
          <a:xfrm>
            <a:off x="1226344" y="4748781"/>
            <a:ext cx="7569994" cy="216023"/>
          </a:xfrm>
          <a:prstGeom prst="rect">
            <a:avLst/>
          </a:prstGeom>
        </p:spPr>
        <p:txBody>
          <a:bodyPr lIns="0" tIns="0" rIns="0" bIns="0"/>
          <a:lstStyle>
            <a:lvl1pPr>
              <a:lnSpc>
                <a:spcPct val="100000"/>
              </a:lnSpc>
              <a:defRPr sz="1400" b="1" i="0" cap="none" baseline="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it-IT" noProof="0"/>
              <a:t>Fare clic per modificare gli stili del testo dello schema</a:t>
            </a:r>
          </a:p>
        </p:txBody>
      </p:sp>
      <p:pic>
        <p:nvPicPr>
          <p:cNvPr id="14" name="Picture 13">
            <a:extLst>
              <a:ext uri="{FF2B5EF4-FFF2-40B4-BE49-F238E27FC236}">
                <a16:creationId xmlns:a16="http://schemas.microsoft.com/office/drawing/2014/main" id="{495E992F-1355-43E8-B762-888E0E2F921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230032" y="5949280"/>
            <a:ext cx="829965" cy="576277"/>
          </a:xfrm>
          <a:prstGeom prst="rect">
            <a:avLst/>
          </a:prstGeom>
        </p:spPr>
      </p:pic>
    </p:spTree>
    <p:extLst>
      <p:ext uri="{BB962C8B-B14F-4D97-AF65-F5344CB8AC3E}">
        <p14:creationId xmlns:p14="http://schemas.microsoft.com/office/powerpoint/2010/main" val="1882121496"/>
      </p:ext>
    </p:extLst>
  </p:cSld>
  <p:clrMapOvr>
    <a:masterClrMapping/>
  </p:clrMapOvr>
  <p:extLst>
    <p:ext uri="{DCECCB84-F9BA-43D5-87BE-67443E8EF086}">
      <p15:sldGuideLst xmlns:p15="http://schemas.microsoft.com/office/powerpoint/2012/main">
        <p15:guide id="1" pos="1551">
          <p15:clr>
            <a:srgbClr val="FBAE40"/>
          </p15:clr>
        </p15:guide>
        <p15:guide id="2" pos="138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90978003"/>
      </p:ext>
    </p:extLst>
  </p:cSld>
  <p:clrMap bg1="lt1" tx1="dk1" bg2="lt2" tx2="dk2" accent1="accent1" accent2="accent2" accent3="accent3" accent4="accent4" accent5="accent5" accent6="accent6" hlink="hlink" folHlink="folHlink"/>
  <p:sldLayoutIdLst>
    <p:sldLayoutId id="2147483665" r:id="rId1"/>
    <p:sldLayoutId id="2147483649" r:id="rId2"/>
    <p:sldLayoutId id="2147483666" r:id="rId3"/>
    <p:sldLayoutId id="2147483651" r:id="rId4"/>
    <p:sldLayoutId id="2147483668" r:id="rId5"/>
    <p:sldLayoutId id="2147483660" r:id="rId6"/>
    <p:sldLayoutId id="2147483655" r:id="rId7"/>
    <p:sldLayoutId id="2147483650" r:id="rId8"/>
    <p:sldLayoutId id="2147483652" r:id="rId9"/>
    <p:sldLayoutId id="2147483653" r:id="rId10"/>
    <p:sldLayoutId id="2147483654" r:id="rId11"/>
    <p:sldLayoutId id="2147483661" r:id="rId12"/>
    <p:sldLayoutId id="2147483664" r:id="rId13"/>
    <p:sldLayoutId id="2147483656" r:id="rId14"/>
    <p:sldLayoutId id="2147483657" r:id="rId15"/>
    <p:sldLayoutId id="2147483669" r:id="rId16"/>
    <p:sldLayoutId id="2147483662" r:id="rId17"/>
    <p:sldLayoutId id="2147483663" r:id="rId18"/>
    <p:sldLayoutId id="2147483671" r:id="rId19"/>
    <p:sldLayoutId id="2147483672" r:id="rId20"/>
    <p:sldLayoutId id="2147483674"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13.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13.xml"/><Relationship Id="rId5" Type="http://schemas.openxmlformats.org/officeDocument/2006/relationships/image" Target="../media/image39.jpe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s://stories.evpa.eu.com/?fwp_multimedia_facet=video" TargetMode="External"/><Relationship Id="rId7" Type="http://schemas.openxmlformats.org/officeDocument/2006/relationships/image" Target="../media/image41.png"/><Relationship Id="rId12" Type="http://schemas.openxmlformats.org/officeDocument/2006/relationships/image" Target="../media/image15.jpeg"/><Relationship Id="rId2" Type="http://schemas.openxmlformats.org/officeDocument/2006/relationships/hyperlink" Target="https://stories.evpa.eu.com/" TargetMode="External"/><Relationship Id="rId1" Type="http://schemas.openxmlformats.org/officeDocument/2006/relationships/slideLayout" Target="../slideLayouts/slideLayout19.xml"/><Relationship Id="rId6" Type="http://schemas.openxmlformats.org/officeDocument/2006/relationships/hyperlink" Target="https://evpa.eu.com/knowledge-centre/publications/investing-for-impact-the-evpa-survey-2017-2018" TargetMode="External"/><Relationship Id="rId11" Type="http://schemas.openxmlformats.org/officeDocument/2006/relationships/image" Target="../media/image14.png"/><Relationship Id="rId5" Type="http://schemas.openxmlformats.org/officeDocument/2006/relationships/hyperlink" Target="https://evpa.eu.com/knowledge-centre/publications/investing-for-impact-toolkit" TargetMode="External"/><Relationship Id="rId10" Type="http://schemas.openxmlformats.org/officeDocument/2006/relationships/image" Target="../media/image13.emf"/><Relationship Id="rId4" Type="http://schemas.openxmlformats.org/officeDocument/2006/relationships/image" Target="../media/image40.jpg"/><Relationship Id="rId9"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hyperlink" Target="https://evpa.eu.com/knowledge-centre/publications/navigating-impact-measurement-and-management" TargetMode="External"/><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68E524-5CF9-47CC-867B-C3A38DD8F4EB}"/>
              </a:ext>
            </a:extLst>
          </p:cNvPr>
          <p:cNvSpPr>
            <a:spLocks noGrp="1"/>
          </p:cNvSpPr>
          <p:nvPr>
            <p:ph type="ctrTitle"/>
          </p:nvPr>
        </p:nvSpPr>
        <p:spPr>
          <a:xfrm>
            <a:off x="630000" y="3708402"/>
            <a:ext cx="10565108" cy="1792852"/>
          </a:xfrm>
        </p:spPr>
        <p:txBody>
          <a:bodyPr>
            <a:normAutofit/>
          </a:bodyPr>
          <a:lstStyle/>
          <a:p>
            <a:r>
              <a:rPr lang="de-AT" sz="3600" dirty="0"/>
              <a:t>In-Depth Social Impact Measurement &amp; Management Online Training</a:t>
            </a:r>
            <a:endParaRPr lang="en-GB" sz="3600" dirty="0"/>
          </a:p>
        </p:txBody>
      </p:sp>
      <p:sp>
        <p:nvSpPr>
          <p:cNvPr id="5" name="Subtitle 4">
            <a:extLst>
              <a:ext uri="{FF2B5EF4-FFF2-40B4-BE49-F238E27FC236}">
                <a16:creationId xmlns:a16="http://schemas.microsoft.com/office/drawing/2014/main" id="{184210D0-8A9C-4B78-92F7-99496DE8317E}"/>
              </a:ext>
            </a:extLst>
          </p:cNvPr>
          <p:cNvSpPr>
            <a:spLocks noGrp="1"/>
          </p:cNvSpPr>
          <p:nvPr>
            <p:ph type="subTitle" idx="1"/>
          </p:nvPr>
        </p:nvSpPr>
        <p:spPr>
          <a:xfrm>
            <a:off x="630000" y="5624286"/>
            <a:ext cx="10565108" cy="385874"/>
          </a:xfrm>
        </p:spPr>
        <p:txBody>
          <a:bodyPr>
            <a:normAutofit lnSpcReduction="10000"/>
          </a:bodyPr>
          <a:lstStyle/>
          <a:p>
            <a:r>
              <a:rPr lang="de-AT" dirty="0"/>
              <a:t>Live Session, Module 4, 2 </a:t>
            </a:r>
            <a:r>
              <a:rPr lang="de-AT" dirty="0" err="1"/>
              <a:t>december</a:t>
            </a:r>
            <a:r>
              <a:rPr lang="de-AT" dirty="0"/>
              <a:t> 2021, 09:00-12:00 CET</a:t>
            </a:r>
            <a:endParaRPr lang="en-GB" dirty="0"/>
          </a:p>
        </p:txBody>
      </p:sp>
      <p:pic>
        <p:nvPicPr>
          <p:cNvPr id="6" name="Immagine 6">
            <a:extLst>
              <a:ext uri="{FF2B5EF4-FFF2-40B4-BE49-F238E27FC236}">
                <a16:creationId xmlns:a16="http://schemas.microsoft.com/office/drawing/2014/main" id="{58D5F00F-2A03-4F2E-A2C2-D5EC71D7F0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00" y="1785753"/>
            <a:ext cx="3521966" cy="564649"/>
          </a:xfrm>
          <a:prstGeom prst="rect">
            <a:avLst/>
          </a:prstGeom>
        </p:spPr>
      </p:pic>
      <p:pic>
        <p:nvPicPr>
          <p:cNvPr id="7" name="Immagine 14" descr="Immagine che contiene testo&#10;&#10;Descrizione generata automaticamente">
            <a:extLst>
              <a:ext uri="{FF2B5EF4-FFF2-40B4-BE49-F238E27FC236}">
                <a16:creationId xmlns:a16="http://schemas.microsoft.com/office/drawing/2014/main" id="{404A2960-5561-48D9-A661-D289FA7859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8244" y="1936453"/>
            <a:ext cx="1887856" cy="317775"/>
          </a:xfrm>
          <a:prstGeom prst="rect">
            <a:avLst/>
          </a:prstGeom>
        </p:spPr>
      </p:pic>
      <p:pic>
        <p:nvPicPr>
          <p:cNvPr id="8" name="Picture 7" descr="S:\Research and Policy Department\TRAINING\EVPA Training\2016\IM_workshop_SVI\comms\SVUK_logos\Social Value UK logo white_small.jpg">
            <a:extLst>
              <a:ext uri="{FF2B5EF4-FFF2-40B4-BE49-F238E27FC236}">
                <a16:creationId xmlns:a16="http://schemas.microsoft.com/office/drawing/2014/main" id="{BE0841B0-95AD-478B-B001-FE582711C1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64399" y="1822941"/>
            <a:ext cx="1680766" cy="475245"/>
          </a:xfrm>
          <a:prstGeom prst="rect">
            <a:avLst/>
          </a:prstGeom>
          <a:noFill/>
        </p:spPr>
      </p:pic>
    </p:spTree>
    <p:extLst>
      <p:ext uri="{BB962C8B-B14F-4D97-AF65-F5344CB8AC3E}">
        <p14:creationId xmlns:p14="http://schemas.microsoft.com/office/powerpoint/2010/main" val="1717408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258DF7-A944-4719-BAEE-C5311D3499A8}"/>
              </a:ext>
            </a:extLst>
          </p:cNvPr>
          <p:cNvSpPr>
            <a:spLocks noGrp="1"/>
          </p:cNvSpPr>
          <p:nvPr>
            <p:ph type="title"/>
          </p:nvPr>
        </p:nvSpPr>
        <p:spPr>
          <a:xfrm>
            <a:off x="630000" y="2874125"/>
            <a:ext cx="10932000" cy="1109750"/>
          </a:xfrm>
        </p:spPr>
        <p:txBody>
          <a:bodyPr>
            <a:normAutofit/>
          </a:bodyPr>
          <a:lstStyle/>
          <a:p>
            <a:r>
              <a:rPr lang="en-GB" sz="2400" i="1" cap="none" dirty="0"/>
              <a:t>Understanding the BSO’s perspective on IMM. The practical experience of two EVPA members</a:t>
            </a:r>
          </a:p>
        </p:txBody>
      </p:sp>
    </p:spTree>
    <p:extLst>
      <p:ext uri="{BB962C8B-B14F-4D97-AF65-F5344CB8AC3E}">
        <p14:creationId xmlns:p14="http://schemas.microsoft.com/office/powerpoint/2010/main" val="2892937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9">
            <a:extLst>
              <a:ext uri="{FF2B5EF4-FFF2-40B4-BE49-F238E27FC236}">
                <a16:creationId xmlns:a16="http://schemas.microsoft.com/office/drawing/2014/main" id="{73C8E577-2D36-43DF-85C2-B379D12048BB}"/>
              </a:ext>
            </a:extLst>
          </p:cNvPr>
          <p:cNvSpPr txBox="1"/>
          <p:nvPr/>
        </p:nvSpPr>
        <p:spPr>
          <a:xfrm>
            <a:off x="575829" y="3968686"/>
            <a:ext cx="2944679" cy="1138771"/>
          </a:xfrm>
          <a:prstGeom prst="rect">
            <a:avLst/>
          </a:prstGeom>
          <a:noFill/>
        </p:spPr>
        <p:txBody>
          <a:bodyPr wrap="square" lIns="91438" tIns="45719" rIns="91438" bIns="45719" rtlCol="0">
            <a:spAutoFit/>
          </a:bodyPr>
          <a:lstStyle/>
          <a:p>
            <a:r>
              <a:rPr lang="nl-NL" sz="1400" b="1" dirty="0">
                <a:solidFill>
                  <a:srgbClr val="2B5293"/>
                </a:solidFill>
                <a:latin typeface="Arial (Body)"/>
                <a:ea typeface="Roboto" charset="0"/>
                <a:cs typeface="Roboto" charset="0"/>
              </a:rPr>
              <a:t>ADAM RICHARDS</a:t>
            </a:r>
          </a:p>
          <a:p>
            <a:r>
              <a:rPr lang="nl-NL" sz="1200" dirty="0">
                <a:solidFill>
                  <a:srgbClr val="2B5293"/>
                </a:solidFill>
                <a:latin typeface="Arial (Body)"/>
                <a:ea typeface="Roboto" charset="0"/>
                <a:cs typeface="Roboto" charset="0"/>
              </a:rPr>
              <a:t>DIRECTOR OF IMPACT, SVI</a:t>
            </a:r>
          </a:p>
          <a:p>
            <a:endParaRPr lang="nl-NL" sz="1400" dirty="0">
              <a:solidFill>
                <a:srgbClr val="2B5293"/>
              </a:solidFill>
              <a:latin typeface="Arial (Body)"/>
              <a:ea typeface="Roboto" charset="0"/>
              <a:cs typeface="Roboto" charset="0"/>
            </a:endParaRPr>
          </a:p>
          <a:p>
            <a:r>
              <a:rPr lang="nl-NL" sz="1400" b="1" dirty="0">
                <a:solidFill>
                  <a:srgbClr val="2B5293"/>
                </a:solidFill>
                <a:latin typeface="Arial (Body)"/>
                <a:ea typeface="Roboto" charset="0"/>
                <a:cs typeface="Roboto" charset="0"/>
              </a:rPr>
              <a:t>SOCIAL VALUE INTL</a:t>
            </a:r>
            <a:r>
              <a:rPr lang="nl-NL" sz="1400" dirty="0">
                <a:solidFill>
                  <a:srgbClr val="2B5293"/>
                </a:solidFill>
                <a:latin typeface="Arial (Body)"/>
                <a:ea typeface="Roboto" charset="0"/>
                <a:cs typeface="Roboto" charset="0"/>
              </a:rPr>
              <a:t> </a:t>
            </a:r>
          </a:p>
          <a:p>
            <a:endParaRPr lang="nl-NL" sz="1400" dirty="0">
              <a:solidFill>
                <a:srgbClr val="2B5293"/>
              </a:solidFill>
              <a:ea typeface="Roboto" charset="0"/>
              <a:cs typeface="Roboto" charset="0"/>
            </a:endParaRPr>
          </a:p>
        </p:txBody>
      </p:sp>
      <p:pic>
        <p:nvPicPr>
          <p:cNvPr id="3" name="Picture 2">
            <a:extLst>
              <a:ext uri="{FF2B5EF4-FFF2-40B4-BE49-F238E27FC236}">
                <a16:creationId xmlns:a16="http://schemas.microsoft.com/office/drawing/2014/main" id="{0A430A07-D27D-4B2A-A55F-6FDC17832631}"/>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530094" y="1627951"/>
            <a:ext cx="2181664" cy="2116659"/>
          </a:xfrm>
          <a:prstGeom prst="rect">
            <a:avLst/>
          </a:prstGeom>
        </p:spPr>
      </p:pic>
      <p:sp>
        <p:nvSpPr>
          <p:cNvPr id="4" name="Tekstvak 10">
            <a:extLst>
              <a:ext uri="{FF2B5EF4-FFF2-40B4-BE49-F238E27FC236}">
                <a16:creationId xmlns:a16="http://schemas.microsoft.com/office/drawing/2014/main" id="{9D850EC6-EA73-47EA-A6F9-C516AAF87F21}"/>
              </a:ext>
            </a:extLst>
          </p:cNvPr>
          <p:cNvSpPr txBox="1"/>
          <p:nvPr/>
        </p:nvSpPr>
        <p:spPr>
          <a:xfrm>
            <a:off x="6532871" y="4006084"/>
            <a:ext cx="2946989" cy="923328"/>
          </a:xfrm>
          <a:prstGeom prst="rect">
            <a:avLst/>
          </a:prstGeom>
          <a:noFill/>
        </p:spPr>
        <p:txBody>
          <a:bodyPr wrap="square" lIns="91438" tIns="45719" rIns="91438" bIns="45719" rtlCol="0">
            <a:spAutoFit/>
          </a:bodyPr>
          <a:lstStyle/>
          <a:p>
            <a:r>
              <a:rPr lang="nl-NL" sz="1400" b="1" dirty="0">
                <a:solidFill>
                  <a:srgbClr val="2B5293"/>
                </a:solidFill>
                <a:ea typeface="Roboto" charset="0"/>
                <a:cs typeface="Roboto" charset="0"/>
              </a:rPr>
              <a:t>FLORIAN TUDER</a:t>
            </a:r>
          </a:p>
          <a:p>
            <a:r>
              <a:rPr lang="nl-NL" sz="1200" dirty="0">
                <a:solidFill>
                  <a:srgbClr val="2B5293"/>
                </a:solidFill>
                <a:ea typeface="Roboto" charset="0"/>
                <a:cs typeface="Roboto" charset="0"/>
              </a:rPr>
              <a:t>TRAINING ACADEMY COORDINATOR</a:t>
            </a:r>
          </a:p>
          <a:p>
            <a:endParaRPr lang="nl-NL" sz="1400" dirty="0">
              <a:solidFill>
                <a:srgbClr val="2B5293"/>
              </a:solidFill>
              <a:ea typeface="Roboto" charset="0"/>
              <a:cs typeface="Roboto" charset="0"/>
            </a:endParaRPr>
          </a:p>
          <a:p>
            <a:r>
              <a:rPr lang="en-GB" sz="1400" b="1" dirty="0">
                <a:solidFill>
                  <a:srgbClr val="2B5293"/>
                </a:solidFill>
                <a:ea typeface="Roboto" charset="0"/>
                <a:cs typeface="Roboto" charset="0"/>
              </a:rPr>
              <a:t>EVPA</a:t>
            </a:r>
          </a:p>
        </p:txBody>
      </p:sp>
      <p:pic>
        <p:nvPicPr>
          <p:cNvPr id="5" name="Picture 4">
            <a:extLst>
              <a:ext uri="{FF2B5EF4-FFF2-40B4-BE49-F238E27FC236}">
                <a16:creationId xmlns:a16="http://schemas.microsoft.com/office/drawing/2014/main" id="{44872D7F-E062-4E77-85FA-5191B968574F}"/>
              </a:ext>
            </a:extLst>
          </p:cNvPr>
          <p:cNvPicPr>
            <a:picLocks noChangeAspect="1"/>
          </p:cNvPicPr>
          <p:nvPr/>
        </p:nvPicPr>
        <p:blipFill>
          <a:blip r:embed="rId4"/>
          <a:stretch>
            <a:fillRect/>
          </a:stretch>
        </p:blipFill>
        <p:spPr>
          <a:xfrm>
            <a:off x="6587344" y="1626775"/>
            <a:ext cx="2116659" cy="2116659"/>
          </a:xfrm>
          <a:prstGeom prst="rect">
            <a:avLst/>
          </a:prstGeom>
        </p:spPr>
      </p:pic>
      <p:sp>
        <p:nvSpPr>
          <p:cNvPr id="6" name="Tekstvak 10">
            <a:extLst>
              <a:ext uri="{FF2B5EF4-FFF2-40B4-BE49-F238E27FC236}">
                <a16:creationId xmlns:a16="http://schemas.microsoft.com/office/drawing/2014/main" id="{674A7136-63DD-4088-AE85-9250386B0444}"/>
              </a:ext>
            </a:extLst>
          </p:cNvPr>
          <p:cNvSpPr txBox="1"/>
          <p:nvPr/>
        </p:nvSpPr>
        <p:spPr>
          <a:xfrm>
            <a:off x="3637703" y="4006084"/>
            <a:ext cx="2723725" cy="923328"/>
          </a:xfrm>
          <a:prstGeom prst="rect">
            <a:avLst/>
          </a:prstGeom>
          <a:noFill/>
        </p:spPr>
        <p:txBody>
          <a:bodyPr wrap="square" lIns="91438" tIns="45719" rIns="91438" bIns="45719" rtlCol="0">
            <a:spAutoFit/>
          </a:bodyPr>
          <a:lstStyle/>
          <a:p>
            <a:r>
              <a:rPr lang="nl-NL" sz="1400" b="1" dirty="0">
                <a:solidFill>
                  <a:srgbClr val="2B5293"/>
                </a:solidFill>
              </a:rPr>
              <a:t>SARA SEGANTI</a:t>
            </a:r>
          </a:p>
          <a:p>
            <a:r>
              <a:rPr lang="nl-NL" sz="1200" dirty="0">
                <a:solidFill>
                  <a:srgbClr val="2B5293"/>
                </a:solidFill>
              </a:rPr>
              <a:t>SENIOR TRAINING MANAGER</a:t>
            </a:r>
          </a:p>
          <a:p>
            <a:endParaRPr lang="nl-NL" sz="1400" dirty="0">
              <a:solidFill>
                <a:srgbClr val="2B5293"/>
              </a:solidFill>
            </a:endParaRPr>
          </a:p>
          <a:p>
            <a:r>
              <a:rPr lang="en-GB" sz="1400" b="1" dirty="0">
                <a:solidFill>
                  <a:srgbClr val="2B5293"/>
                </a:solidFill>
              </a:rPr>
              <a:t>EVPA</a:t>
            </a:r>
          </a:p>
        </p:txBody>
      </p:sp>
      <p:pic>
        <p:nvPicPr>
          <p:cNvPr id="7" name="Picture 6">
            <a:extLst>
              <a:ext uri="{FF2B5EF4-FFF2-40B4-BE49-F238E27FC236}">
                <a16:creationId xmlns:a16="http://schemas.microsoft.com/office/drawing/2014/main" id="{AA58A6BE-D7AA-47D9-9DFA-012EAE58E185}"/>
              </a:ext>
            </a:extLst>
          </p:cNvPr>
          <p:cNvPicPr>
            <a:picLocks noChangeAspect="1"/>
          </p:cNvPicPr>
          <p:nvPr/>
        </p:nvPicPr>
        <p:blipFill rotWithShape="1">
          <a:blip r:embed="rId5"/>
          <a:srcRect b="4938"/>
          <a:stretch/>
        </p:blipFill>
        <p:spPr>
          <a:xfrm>
            <a:off x="3637703" y="1627951"/>
            <a:ext cx="2226607" cy="2116659"/>
          </a:xfrm>
          <a:prstGeom prst="rect">
            <a:avLst/>
          </a:prstGeom>
        </p:spPr>
      </p:pic>
      <p:pic>
        <p:nvPicPr>
          <p:cNvPr id="8" name="Picture 7">
            <a:extLst>
              <a:ext uri="{FF2B5EF4-FFF2-40B4-BE49-F238E27FC236}">
                <a16:creationId xmlns:a16="http://schemas.microsoft.com/office/drawing/2014/main" id="{BF4A7F64-1D8C-4F4A-8717-74A1AC588C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7037" y="1626775"/>
            <a:ext cx="2116659" cy="2116659"/>
          </a:xfrm>
          <a:prstGeom prst="rect">
            <a:avLst/>
          </a:prstGeom>
        </p:spPr>
      </p:pic>
      <p:sp>
        <p:nvSpPr>
          <p:cNvPr id="16" name="Tekstvak 10">
            <a:extLst>
              <a:ext uri="{FF2B5EF4-FFF2-40B4-BE49-F238E27FC236}">
                <a16:creationId xmlns:a16="http://schemas.microsoft.com/office/drawing/2014/main" id="{3B1DD89A-32C1-4B1D-9015-235EF13B3266}"/>
              </a:ext>
            </a:extLst>
          </p:cNvPr>
          <p:cNvSpPr txBox="1"/>
          <p:nvPr/>
        </p:nvSpPr>
        <p:spPr>
          <a:xfrm>
            <a:off x="9479860" y="4006084"/>
            <a:ext cx="2363962" cy="892550"/>
          </a:xfrm>
          <a:prstGeom prst="rect">
            <a:avLst/>
          </a:prstGeom>
          <a:noFill/>
        </p:spPr>
        <p:txBody>
          <a:bodyPr wrap="square" lIns="91438" tIns="45719" rIns="91438" bIns="45719" rtlCol="0">
            <a:spAutoFit/>
          </a:bodyPr>
          <a:lstStyle/>
          <a:p>
            <a:r>
              <a:rPr lang="nl-NL" sz="1400" b="1" dirty="0">
                <a:solidFill>
                  <a:srgbClr val="2B5293"/>
                </a:solidFill>
              </a:rPr>
              <a:t>ANDREA RESTA</a:t>
            </a:r>
          </a:p>
          <a:p>
            <a:r>
              <a:rPr lang="nl-NL" sz="1200" dirty="0">
                <a:solidFill>
                  <a:srgbClr val="2B5293"/>
                </a:solidFill>
              </a:rPr>
              <a:t>TRAINING ACADEMY INTERN</a:t>
            </a:r>
          </a:p>
          <a:p>
            <a:endParaRPr lang="nl-NL" sz="1200" dirty="0">
              <a:solidFill>
                <a:srgbClr val="2B5293"/>
              </a:solidFill>
            </a:endParaRPr>
          </a:p>
          <a:p>
            <a:r>
              <a:rPr lang="en-GB" sz="1400" b="1" dirty="0">
                <a:solidFill>
                  <a:srgbClr val="2B5293"/>
                </a:solidFill>
              </a:rPr>
              <a:t>EVPA</a:t>
            </a:r>
          </a:p>
        </p:txBody>
      </p:sp>
    </p:spTree>
    <p:extLst>
      <p:ext uri="{BB962C8B-B14F-4D97-AF65-F5344CB8AC3E}">
        <p14:creationId xmlns:p14="http://schemas.microsoft.com/office/powerpoint/2010/main" val="375223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445279192"/>
              </p:ext>
            </p:extLst>
          </p:nvPr>
        </p:nvGraphicFramePr>
        <p:xfrm>
          <a:off x="544749" y="369652"/>
          <a:ext cx="10642060" cy="5334564"/>
        </p:xfrm>
        <a:graphic>
          <a:graphicData uri="http://schemas.openxmlformats.org/drawingml/2006/table">
            <a:tbl>
              <a:tblPr>
                <a:tableStyleId>{5C22544A-7EE6-4342-B048-85BDC9FD1C3A}</a:tableStyleId>
              </a:tblPr>
              <a:tblGrid>
                <a:gridCol w="3531140">
                  <a:extLst>
                    <a:ext uri="{9D8B030D-6E8A-4147-A177-3AD203B41FA5}">
                      <a16:colId xmlns:a16="http://schemas.microsoft.com/office/drawing/2014/main" val="20000"/>
                    </a:ext>
                  </a:extLst>
                </a:gridCol>
                <a:gridCol w="7110920">
                  <a:extLst>
                    <a:ext uri="{9D8B030D-6E8A-4147-A177-3AD203B41FA5}">
                      <a16:colId xmlns:a16="http://schemas.microsoft.com/office/drawing/2014/main" val="20001"/>
                    </a:ext>
                  </a:extLst>
                </a:gridCol>
              </a:tblGrid>
              <a:tr h="824715">
                <a:tc>
                  <a:txBody>
                    <a:bodyPr/>
                    <a:lstStyle/>
                    <a:p>
                      <a:pPr marR="107950">
                        <a:spcBef>
                          <a:spcPts val="300"/>
                        </a:spcBef>
                        <a:spcAft>
                          <a:spcPts val="0"/>
                        </a:spcAft>
                      </a:pPr>
                      <a:r>
                        <a:rPr lang="en-GB" sz="3600" b="1" kern="0" dirty="0">
                          <a:solidFill>
                            <a:schemeClr val="accent2"/>
                          </a:solidFill>
                          <a:effectLst/>
                        </a:rPr>
                        <a:t>Module 4</a:t>
                      </a:r>
                      <a:endParaRPr lang="fr-FR" sz="3600" b="1" kern="0" dirty="0">
                        <a:solidFill>
                          <a:schemeClr val="accent2"/>
                        </a:solidFill>
                        <a:effectLst/>
                        <a:latin typeface="Calibri"/>
                        <a:ea typeface="Times New Roman"/>
                        <a:cs typeface="Times New Roman"/>
                      </a:endParaRPr>
                    </a:p>
                  </a:txBody>
                  <a:tcPr marL="58018" marR="58018" marT="30621" marB="30621">
                    <a:solidFill>
                      <a:schemeClr val="bg1"/>
                    </a:solidFill>
                  </a:tcPr>
                </a:tc>
                <a:tc>
                  <a:txBody>
                    <a:bodyPr/>
                    <a:lstStyle/>
                    <a:p>
                      <a:pPr>
                        <a:spcAft>
                          <a:spcPts val="0"/>
                        </a:spcAft>
                      </a:pPr>
                      <a:r>
                        <a:rPr lang="en-GB" sz="1800" b="1" dirty="0">
                          <a:solidFill>
                            <a:schemeClr val="accent1"/>
                          </a:solidFill>
                          <a:effectLst/>
                        </a:rPr>
                        <a:t>The practical experience of two EVPA members: best practices in IMM from the funders’ perspective</a:t>
                      </a:r>
                    </a:p>
                    <a:p>
                      <a:pPr>
                        <a:spcAft>
                          <a:spcPts val="0"/>
                        </a:spcAft>
                      </a:pPr>
                      <a:endParaRPr lang="fr-FR" sz="1800" dirty="0">
                        <a:solidFill>
                          <a:schemeClr val="accent1"/>
                        </a:solidFill>
                        <a:effectLst/>
                        <a:latin typeface="Arial"/>
                        <a:ea typeface="Calibri"/>
                        <a:cs typeface="Times New Roman"/>
                      </a:endParaRPr>
                    </a:p>
                  </a:txBody>
                  <a:tcPr marL="58018" marR="58018" marT="30621" marB="30621">
                    <a:solidFill>
                      <a:schemeClr val="bg1"/>
                    </a:solidFill>
                  </a:tcPr>
                </a:tc>
                <a:extLst>
                  <a:ext uri="{0D108BD9-81ED-4DB2-BD59-A6C34878D82A}">
                    <a16:rowId xmlns:a16="http://schemas.microsoft.com/office/drawing/2014/main" val="10000"/>
                  </a:ext>
                </a:extLst>
              </a:tr>
              <a:tr h="4030129">
                <a:tc>
                  <a:txBody>
                    <a:bodyPr/>
                    <a:lstStyle/>
                    <a:p>
                      <a:pPr marR="107950">
                        <a:spcBef>
                          <a:spcPts val="300"/>
                        </a:spcBef>
                        <a:spcAft>
                          <a:spcPts val="0"/>
                        </a:spcAft>
                      </a:pPr>
                      <a:r>
                        <a:rPr lang="de-AT" sz="1600" b="1" kern="0" dirty="0">
                          <a:solidFill>
                            <a:schemeClr val="accent1"/>
                          </a:solidFill>
                          <a:effectLst/>
                        </a:rPr>
                        <a:t>E-learning phase</a:t>
                      </a:r>
                      <a:endParaRPr lang="en-GB" sz="1600" b="1" kern="0" dirty="0">
                        <a:solidFill>
                          <a:schemeClr val="accent1"/>
                        </a:solidFill>
                        <a:effectLst/>
                      </a:endParaRPr>
                    </a:p>
                    <a:p>
                      <a:pPr marR="107950">
                        <a:spcBef>
                          <a:spcPts val="300"/>
                        </a:spcBef>
                        <a:spcAft>
                          <a:spcPts val="0"/>
                        </a:spcAft>
                      </a:pPr>
                      <a:endParaRPr lang="en-GB" sz="1600" b="1" kern="0" dirty="0">
                        <a:solidFill>
                          <a:schemeClr val="accent1"/>
                        </a:solidFill>
                        <a:effectLst/>
                      </a:endParaRPr>
                    </a:p>
                    <a:p>
                      <a:pPr marR="107950">
                        <a:spcBef>
                          <a:spcPts val="300"/>
                        </a:spcBef>
                        <a:spcAft>
                          <a:spcPts val="0"/>
                        </a:spcAft>
                      </a:pPr>
                      <a:r>
                        <a:rPr lang="en-GB" sz="1600" b="1" kern="0" dirty="0">
                          <a:solidFill>
                            <a:schemeClr val="accent1"/>
                          </a:solidFill>
                          <a:effectLst/>
                        </a:rPr>
                        <a:t>On Zoom: </a:t>
                      </a:r>
                    </a:p>
                    <a:p>
                      <a:pPr marR="107950">
                        <a:spcBef>
                          <a:spcPts val="300"/>
                        </a:spcBef>
                        <a:spcAft>
                          <a:spcPts val="0"/>
                        </a:spcAft>
                      </a:pPr>
                      <a:r>
                        <a:rPr lang="en-GB" sz="1600" kern="0" dirty="0">
                          <a:solidFill>
                            <a:schemeClr val="accent1"/>
                          </a:solidFill>
                          <a:effectLst/>
                        </a:rPr>
                        <a:t>Module 4 Live Session</a:t>
                      </a:r>
                      <a:endParaRPr lang="fr-FR" sz="1600" kern="0" dirty="0">
                        <a:solidFill>
                          <a:schemeClr val="accent1"/>
                        </a:solidFill>
                        <a:effectLst/>
                      </a:endParaRPr>
                    </a:p>
                    <a:p>
                      <a:pPr>
                        <a:spcAft>
                          <a:spcPts val="0"/>
                        </a:spcAft>
                      </a:pPr>
                      <a:r>
                        <a:rPr lang="en-GB" sz="1600" dirty="0">
                          <a:solidFill>
                            <a:schemeClr val="accent1"/>
                          </a:solidFill>
                          <a:effectLst/>
                        </a:rPr>
                        <a:t> </a:t>
                      </a:r>
                      <a:endParaRPr lang="fr-FR" sz="1600" dirty="0">
                        <a:solidFill>
                          <a:schemeClr val="accent1"/>
                        </a:solidFill>
                        <a:effectLst/>
                      </a:endParaRPr>
                    </a:p>
                    <a:p>
                      <a:pPr>
                        <a:spcAft>
                          <a:spcPts val="0"/>
                        </a:spcAft>
                      </a:pPr>
                      <a:r>
                        <a:rPr lang="de-AT" sz="1600" b="1" dirty="0">
                          <a:solidFill>
                            <a:schemeClr val="accent1"/>
                          </a:solidFill>
                          <a:effectLst/>
                        </a:rPr>
                        <a:t>2 December 2021</a:t>
                      </a:r>
                      <a:endParaRPr lang="fr-FR" sz="1600" b="1" dirty="0">
                        <a:solidFill>
                          <a:schemeClr val="accent1"/>
                        </a:solidFill>
                        <a:effectLst/>
                      </a:endParaRPr>
                    </a:p>
                    <a:p>
                      <a:pPr>
                        <a:spcAft>
                          <a:spcPts val="0"/>
                        </a:spcAft>
                      </a:pPr>
                      <a:r>
                        <a:rPr lang="en-GB" sz="1600" b="1" dirty="0">
                          <a:solidFill>
                            <a:schemeClr val="accent1"/>
                          </a:solidFill>
                          <a:effectLst/>
                        </a:rPr>
                        <a:t>09-12am CET</a:t>
                      </a:r>
                      <a:endParaRPr lang="fr-FR" sz="1600" b="1" dirty="0">
                        <a:solidFill>
                          <a:schemeClr val="accent1"/>
                        </a:solidFill>
                        <a:effectLst/>
                      </a:endParaRPr>
                    </a:p>
                    <a:p>
                      <a:pPr>
                        <a:spcAft>
                          <a:spcPts val="0"/>
                        </a:spcAft>
                      </a:pPr>
                      <a:r>
                        <a:rPr lang="en-GB" sz="1600" dirty="0">
                          <a:solidFill>
                            <a:schemeClr val="accent1"/>
                          </a:solidFill>
                          <a:effectLst/>
                        </a:rPr>
                        <a:t> </a:t>
                      </a:r>
                      <a:endParaRPr lang="fr-FR" sz="1600" dirty="0">
                        <a:solidFill>
                          <a:schemeClr val="accent1"/>
                        </a:solidFill>
                        <a:effectLst/>
                      </a:endParaRPr>
                    </a:p>
                    <a:p>
                      <a:pPr>
                        <a:spcAft>
                          <a:spcPts val="0"/>
                        </a:spcAft>
                      </a:pPr>
                      <a:r>
                        <a:rPr lang="en-GB" sz="1600" b="1" dirty="0">
                          <a:solidFill>
                            <a:schemeClr val="accent1"/>
                          </a:solidFill>
                          <a:effectLst/>
                        </a:rPr>
                        <a:t>Speakers and facilitators:</a:t>
                      </a:r>
                      <a:endParaRPr lang="fr-FR" sz="1600" b="1" dirty="0">
                        <a:solidFill>
                          <a:schemeClr val="accent1"/>
                        </a:solidFill>
                        <a:effectLst/>
                      </a:endParaRPr>
                    </a:p>
                    <a:p>
                      <a:pPr marL="285750" indent="-285750">
                        <a:spcAft>
                          <a:spcPts val="0"/>
                        </a:spcAft>
                        <a:buFont typeface="Arial" panose="020B0604020202020204" pitchFamily="34" charset="0"/>
                        <a:buChar char="•"/>
                      </a:pPr>
                      <a:r>
                        <a:rPr lang="en-GB" sz="1600" dirty="0">
                          <a:solidFill>
                            <a:schemeClr val="accent1"/>
                          </a:solidFill>
                          <a:effectLst/>
                        </a:rPr>
                        <a:t>Sofia </a:t>
                      </a:r>
                      <a:r>
                        <a:rPr lang="en-GB" sz="1600" dirty="0" err="1">
                          <a:solidFill>
                            <a:schemeClr val="accent1"/>
                          </a:solidFill>
                          <a:effectLst/>
                        </a:rPr>
                        <a:t>Shaginyan</a:t>
                      </a:r>
                      <a:r>
                        <a:rPr lang="en-GB" sz="1600" dirty="0">
                          <a:solidFill>
                            <a:schemeClr val="accent1"/>
                          </a:solidFill>
                          <a:effectLst/>
                        </a:rPr>
                        <a:t>, </a:t>
                      </a:r>
                      <a:br>
                        <a:rPr lang="en-GB" sz="1600" dirty="0">
                          <a:solidFill>
                            <a:schemeClr val="accent1"/>
                          </a:solidFill>
                          <a:effectLst/>
                        </a:rPr>
                      </a:br>
                      <a:r>
                        <a:rPr lang="en-GB" sz="1600" dirty="0" err="1">
                          <a:solidFill>
                            <a:schemeClr val="accent1"/>
                          </a:solidFill>
                          <a:effectLst/>
                        </a:rPr>
                        <a:t>Navstrechu</a:t>
                      </a:r>
                      <a:r>
                        <a:rPr lang="en-GB" sz="1600" dirty="0">
                          <a:solidFill>
                            <a:schemeClr val="accent1"/>
                          </a:solidFill>
                          <a:effectLst/>
                        </a:rPr>
                        <a:t> </a:t>
                      </a:r>
                      <a:r>
                        <a:rPr lang="en-GB" sz="1600" dirty="0" err="1">
                          <a:solidFill>
                            <a:schemeClr val="accent1"/>
                          </a:solidFill>
                          <a:effectLst/>
                        </a:rPr>
                        <a:t>Peremenam</a:t>
                      </a:r>
                      <a:r>
                        <a:rPr lang="en-GB" sz="1600" dirty="0">
                          <a:solidFill>
                            <a:schemeClr val="accent1"/>
                          </a:solidFill>
                          <a:effectLst/>
                        </a:rPr>
                        <a:t> </a:t>
                      </a:r>
                    </a:p>
                    <a:p>
                      <a:pPr marL="285750" indent="-285750">
                        <a:spcAft>
                          <a:spcPts val="0"/>
                        </a:spcAft>
                        <a:buFont typeface="Arial" panose="020B0604020202020204" pitchFamily="34" charset="0"/>
                        <a:buChar char="•"/>
                      </a:pPr>
                      <a:r>
                        <a:rPr lang="en-GB" sz="1600" dirty="0">
                          <a:solidFill>
                            <a:schemeClr val="accent1"/>
                          </a:solidFill>
                          <a:effectLst/>
                        </a:rPr>
                        <a:t>Maya </a:t>
                      </a:r>
                      <a:r>
                        <a:rPr lang="en-GB" sz="1600" dirty="0" err="1">
                          <a:solidFill>
                            <a:schemeClr val="accent1"/>
                          </a:solidFill>
                          <a:effectLst/>
                        </a:rPr>
                        <a:t>Volwahsen</a:t>
                      </a:r>
                      <a:r>
                        <a:rPr lang="en-GB" sz="1600" dirty="0">
                          <a:solidFill>
                            <a:schemeClr val="accent1"/>
                          </a:solidFill>
                          <a:effectLst/>
                        </a:rPr>
                        <a:t>, Respond Accelerator,</a:t>
                      </a:r>
                      <a:br>
                        <a:rPr lang="en-GB" sz="1600" dirty="0">
                          <a:solidFill>
                            <a:schemeClr val="accent1"/>
                          </a:solidFill>
                          <a:effectLst/>
                        </a:rPr>
                      </a:br>
                      <a:r>
                        <a:rPr lang="en-GB" sz="1600" dirty="0">
                          <a:solidFill>
                            <a:schemeClr val="accent1"/>
                          </a:solidFill>
                          <a:effectLst/>
                        </a:rPr>
                        <a:t>BMW Foundation</a:t>
                      </a:r>
                    </a:p>
                    <a:p>
                      <a:pPr marL="285750" indent="-285750">
                        <a:spcAft>
                          <a:spcPts val="0"/>
                        </a:spcAft>
                        <a:buFont typeface="Arial" panose="020B0604020202020204" pitchFamily="34" charset="0"/>
                        <a:buChar char="•"/>
                      </a:pPr>
                      <a:r>
                        <a:rPr lang="en-GB" sz="1600" dirty="0">
                          <a:solidFill>
                            <a:schemeClr val="accent1"/>
                          </a:solidFill>
                          <a:effectLst/>
                        </a:rPr>
                        <a:t>Adam Richards, Social</a:t>
                      </a:r>
                      <a:r>
                        <a:rPr lang="en-GB" sz="1600" baseline="0" dirty="0">
                          <a:solidFill>
                            <a:schemeClr val="accent1"/>
                          </a:solidFill>
                          <a:effectLst/>
                        </a:rPr>
                        <a:t> </a:t>
                      </a:r>
                      <a:r>
                        <a:rPr lang="en-GB" sz="1600" dirty="0">
                          <a:solidFill>
                            <a:schemeClr val="accent1"/>
                          </a:solidFill>
                          <a:effectLst/>
                        </a:rPr>
                        <a:t>Value UK</a:t>
                      </a:r>
                    </a:p>
                    <a:p>
                      <a:pPr marL="285750" lvl="0" indent="-285750">
                        <a:spcAft>
                          <a:spcPts val="0"/>
                        </a:spcAft>
                        <a:buFont typeface="Arial" panose="020B0604020202020204" pitchFamily="34" charset="0"/>
                        <a:buChar char="•"/>
                      </a:pPr>
                      <a:r>
                        <a:rPr lang="en-GB" sz="1600" dirty="0">
                          <a:solidFill>
                            <a:schemeClr val="accent1"/>
                          </a:solidFill>
                          <a:effectLst/>
                        </a:rPr>
                        <a:t>Sara Seganti, EVPA</a:t>
                      </a:r>
                    </a:p>
                    <a:p>
                      <a:pPr marL="285750" lvl="0" indent="-285750">
                        <a:spcAft>
                          <a:spcPts val="0"/>
                        </a:spcAft>
                        <a:buFont typeface="Arial" panose="020B0604020202020204" pitchFamily="34" charset="0"/>
                        <a:buChar char="•"/>
                      </a:pPr>
                      <a:r>
                        <a:rPr lang="en-GB" sz="1600" dirty="0">
                          <a:solidFill>
                            <a:schemeClr val="accent1"/>
                          </a:solidFill>
                          <a:effectLst/>
                        </a:rPr>
                        <a:t>Florian Tuder, EVPA</a:t>
                      </a:r>
                      <a:endParaRPr lang="fr-FR" sz="1600" b="1" kern="0" dirty="0">
                        <a:solidFill>
                          <a:schemeClr val="accent1"/>
                        </a:solidFill>
                        <a:effectLst/>
                        <a:latin typeface="Calibri"/>
                        <a:ea typeface="Times New Roman"/>
                        <a:cs typeface="Times New Roman"/>
                      </a:endParaRPr>
                    </a:p>
                  </a:txBody>
                  <a:tcPr marL="58018" marR="58018" marT="30621" marB="30621">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Symbol"/>
                        <a:buNone/>
                        <a:tabLst/>
                        <a:defRPr/>
                      </a:pPr>
                      <a:r>
                        <a:rPr lang="de-AT" sz="1800" dirty="0">
                          <a:solidFill>
                            <a:schemeClr val="accent1"/>
                          </a:solidFill>
                          <a:effectLst/>
                        </a:rPr>
                        <a:t>Preparation for the live session and assessment of comprehension</a:t>
                      </a:r>
                      <a:endParaRPr lang="en-GB" sz="1800" dirty="0">
                        <a:solidFill>
                          <a:schemeClr val="accent1"/>
                        </a:solidFill>
                        <a:effectLst/>
                      </a:endParaRPr>
                    </a:p>
                    <a:p>
                      <a:pPr marL="0" lvl="0" indent="0">
                        <a:spcAft>
                          <a:spcPts val="0"/>
                        </a:spcAft>
                        <a:buFont typeface="Symbol"/>
                        <a:buNone/>
                      </a:pPr>
                      <a:endParaRPr lang="de-AT" sz="1800" b="1" dirty="0">
                        <a:solidFill>
                          <a:schemeClr val="accent1"/>
                        </a:solidFill>
                        <a:effectLst/>
                      </a:endParaRPr>
                    </a:p>
                    <a:p>
                      <a:pPr marL="0" lvl="0" indent="0">
                        <a:spcAft>
                          <a:spcPts val="0"/>
                        </a:spcAft>
                        <a:buFont typeface="Symbol"/>
                        <a:buNone/>
                      </a:pPr>
                      <a:endParaRPr lang="en-GB" sz="1800" b="1" dirty="0">
                        <a:solidFill>
                          <a:schemeClr val="accent1"/>
                        </a:solidFill>
                        <a:effectLst/>
                      </a:endParaRPr>
                    </a:p>
                    <a:p>
                      <a:pPr marL="285750" lvl="0" indent="-285750">
                        <a:buFont typeface="Arial" panose="020B0604020202020204" pitchFamily="34" charset="0"/>
                        <a:buChar char="•"/>
                      </a:pPr>
                      <a:r>
                        <a:rPr lang="en-GB" sz="1800" kern="1200" dirty="0">
                          <a:solidFill>
                            <a:schemeClr val="accent1"/>
                          </a:solidFill>
                          <a:effectLst/>
                          <a:latin typeface="+mn-lt"/>
                          <a:ea typeface="+mn-ea"/>
                          <a:cs typeface="+mn-cs"/>
                        </a:rPr>
                        <a:t>Reflections on measuring and managing impact from the funders’ perspective</a:t>
                      </a:r>
                    </a:p>
                    <a:p>
                      <a:pPr marL="285750" indent="-285750">
                        <a:buFont typeface="Arial" panose="020B0604020202020204" pitchFamily="34" charset="0"/>
                        <a:buChar char="•"/>
                      </a:pPr>
                      <a:endParaRPr lang="en-GB" sz="1800" kern="1200" dirty="0">
                        <a:solidFill>
                          <a:schemeClr val="accent1"/>
                        </a:solidFill>
                        <a:effectLst/>
                        <a:latin typeface="+mn-lt"/>
                        <a:ea typeface="+mn-ea"/>
                        <a:cs typeface="+mn-cs"/>
                      </a:endParaRPr>
                    </a:p>
                    <a:p>
                      <a:pPr marL="285750" lvl="0" indent="-285750">
                        <a:buFont typeface="Arial" panose="020B0604020202020204" pitchFamily="34" charset="0"/>
                        <a:buChar char="•"/>
                      </a:pPr>
                      <a:r>
                        <a:rPr lang="en-GB" sz="1800" kern="1200" dirty="0">
                          <a:solidFill>
                            <a:schemeClr val="accent1"/>
                          </a:solidFill>
                          <a:effectLst/>
                          <a:latin typeface="+mn-lt"/>
                          <a:ea typeface="+mn-ea"/>
                          <a:cs typeface="+mn-cs"/>
                        </a:rPr>
                        <a:t>Examples from practice – two investors </a:t>
                      </a:r>
                      <a:r>
                        <a:rPr lang="en-GB" sz="1800" i="1" kern="1200" dirty="0">
                          <a:solidFill>
                            <a:schemeClr val="accent1"/>
                          </a:solidFill>
                          <a:effectLst/>
                          <a:latin typeface="+mn-lt"/>
                          <a:ea typeface="+mn-ea"/>
                          <a:cs typeface="+mn-cs"/>
                        </a:rPr>
                        <a:t>for</a:t>
                      </a:r>
                      <a:r>
                        <a:rPr lang="en-GB" sz="1800" kern="1200" dirty="0">
                          <a:solidFill>
                            <a:schemeClr val="accent1"/>
                          </a:solidFill>
                          <a:effectLst/>
                          <a:latin typeface="+mn-lt"/>
                          <a:ea typeface="+mn-ea"/>
                          <a:cs typeface="+mn-cs"/>
                        </a:rPr>
                        <a:t> impact will showcase how to measure and manage impact. </a:t>
                      </a:r>
                    </a:p>
                    <a:p>
                      <a:pPr marL="285750" indent="-285750">
                        <a:buFont typeface="Arial" panose="020B0604020202020204" pitchFamily="34" charset="0"/>
                        <a:buChar char="•"/>
                      </a:pPr>
                      <a:endParaRPr lang="en-GB" sz="1800" kern="1200" dirty="0">
                        <a:solidFill>
                          <a:schemeClr val="accent1"/>
                        </a:solidFill>
                        <a:effectLst/>
                        <a:latin typeface="+mn-lt"/>
                        <a:ea typeface="+mn-ea"/>
                        <a:cs typeface="+mn-cs"/>
                      </a:endParaRPr>
                    </a:p>
                    <a:p>
                      <a:pPr marL="457200" lvl="1" indent="0">
                        <a:buFont typeface="Arial" panose="020B0604020202020204" pitchFamily="34" charset="0"/>
                        <a:buNone/>
                      </a:pPr>
                      <a:r>
                        <a:rPr lang="fr-BE" sz="1800" i="1" kern="1200" dirty="0">
                          <a:solidFill>
                            <a:schemeClr val="accent1"/>
                          </a:solidFill>
                          <a:effectLst/>
                          <a:latin typeface="+mn-lt"/>
                          <a:ea typeface="+mn-ea"/>
                          <a:cs typeface="+mn-cs"/>
                        </a:rPr>
                        <a:t>Sofia </a:t>
                      </a:r>
                      <a:r>
                        <a:rPr lang="fr-BE" sz="1800" i="1" kern="1200" dirty="0" err="1">
                          <a:solidFill>
                            <a:schemeClr val="accent1"/>
                          </a:solidFill>
                          <a:effectLst/>
                          <a:latin typeface="+mn-lt"/>
                          <a:ea typeface="+mn-ea"/>
                          <a:cs typeface="+mn-cs"/>
                        </a:rPr>
                        <a:t>Shaginyan</a:t>
                      </a:r>
                      <a:r>
                        <a:rPr lang="fr-BE" sz="1800" i="1" kern="1200" dirty="0">
                          <a:solidFill>
                            <a:schemeClr val="accent1"/>
                          </a:solidFill>
                          <a:effectLst/>
                          <a:latin typeface="+mn-lt"/>
                          <a:ea typeface="+mn-ea"/>
                          <a:cs typeface="+mn-cs"/>
                        </a:rPr>
                        <a:t>, </a:t>
                      </a:r>
                    </a:p>
                    <a:p>
                      <a:pPr marL="457200" lvl="1" indent="0">
                        <a:buFont typeface="Arial" panose="020B0604020202020204" pitchFamily="34" charset="0"/>
                        <a:buNone/>
                      </a:pPr>
                      <a:r>
                        <a:rPr lang="fr-BE" sz="1800" i="1" kern="1200" dirty="0" err="1">
                          <a:solidFill>
                            <a:schemeClr val="accent1"/>
                          </a:solidFill>
                          <a:effectLst/>
                          <a:latin typeface="+mn-lt"/>
                          <a:ea typeface="+mn-ea"/>
                          <a:cs typeface="+mn-cs"/>
                        </a:rPr>
                        <a:t>Navstrechu</a:t>
                      </a:r>
                      <a:r>
                        <a:rPr lang="fr-BE" sz="1800" i="1" kern="1200" dirty="0">
                          <a:solidFill>
                            <a:schemeClr val="accent1"/>
                          </a:solidFill>
                          <a:effectLst/>
                          <a:latin typeface="+mn-lt"/>
                          <a:ea typeface="+mn-ea"/>
                          <a:cs typeface="+mn-cs"/>
                        </a:rPr>
                        <a:t> </a:t>
                      </a:r>
                      <a:r>
                        <a:rPr lang="fr-BE" sz="1800" i="1" kern="1200" dirty="0" err="1">
                          <a:solidFill>
                            <a:schemeClr val="accent1"/>
                          </a:solidFill>
                          <a:effectLst/>
                          <a:latin typeface="+mn-lt"/>
                          <a:ea typeface="+mn-ea"/>
                          <a:cs typeface="+mn-cs"/>
                        </a:rPr>
                        <a:t>Peremenam</a:t>
                      </a:r>
                      <a:r>
                        <a:rPr lang="fr-BE" sz="1800" i="1" kern="1200" dirty="0">
                          <a:solidFill>
                            <a:schemeClr val="accent1"/>
                          </a:solidFill>
                          <a:effectLst/>
                          <a:latin typeface="+mn-lt"/>
                          <a:ea typeface="+mn-ea"/>
                          <a:cs typeface="+mn-cs"/>
                        </a:rPr>
                        <a:t> </a:t>
                      </a:r>
                    </a:p>
                    <a:p>
                      <a:pPr marL="457200" lvl="1" indent="0">
                        <a:buFont typeface="Arial" panose="020B0604020202020204" pitchFamily="34" charset="0"/>
                        <a:buNone/>
                      </a:pPr>
                      <a:endParaRPr lang="fr-BE" sz="1800" i="1" kern="1200" dirty="0">
                        <a:solidFill>
                          <a:schemeClr val="accent1"/>
                        </a:solidFill>
                        <a:effectLst/>
                        <a:latin typeface="+mn-lt"/>
                        <a:ea typeface="+mn-ea"/>
                        <a:cs typeface="+mn-cs"/>
                      </a:endParaRPr>
                    </a:p>
                    <a:p>
                      <a:pPr marL="457200" lvl="1" indent="0">
                        <a:buFont typeface="Arial" panose="020B0604020202020204" pitchFamily="34" charset="0"/>
                        <a:buNone/>
                      </a:pPr>
                      <a:r>
                        <a:rPr lang="fr-BE" sz="1800" i="1" kern="1200" dirty="0">
                          <a:solidFill>
                            <a:schemeClr val="accent1"/>
                          </a:solidFill>
                          <a:effectLst/>
                          <a:latin typeface="+mn-lt"/>
                          <a:ea typeface="+mn-ea"/>
                          <a:cs typeface="+mn-cs"/>
                        </a:rPr>
                        <a:t>Maya </a:t>
                      </a:r>
                      <a:r>
                        <a:rPr lang="fr-BE" sz="1800" i="1" kern="1200" dirty="0" err="1">
                          <a:solidFill>
                            <a:schemeClr val="accent1"/>
                          </a:solidFill>
                          <a:effectLst/>
                          <a:latin typeface="+mn-lt"/>
                          <a:ea typeface="+mn-ea"/>
                          <a:cs typeface="+mn-cs"/>
                        </a:rPr>
                        <a:t>Volwahsen</a:t>
                      </a:r>
                      <a:r>
                        <a:rPr lang="fr-BE" sz="1800" i="1" kern="1200" dirty="0">
                          <a:solidFill>
                            <a:schemeClr val="accent1"/>
                          </a:solidFill>
                          <a:effectLst/>
                          <a:latin typeface="+mn-lt"/>
                          <a:ea typeface="+mn-ea"/>
                          <a:cs typeface="+mn-cs"/>
                        </a:rPr>
                        <a:t>, </a:t>
                      </a:r>
                      <a:r>
                        <a:rPr lang="fr-BE" sz="1800" i="1" kern="1200" dirty="0" err="1">
                          <a:solidFill>
                            <a:schemeClr val="accent1"/>
                          </a:solidFill>
                          <a:effectLst/>
                          <a:latin typeface="+mn-lt"/>
                          <a:ea typeface="+mn-ea"/>
                          <a:cs typeface="+mn-cs"/>
                        </a:rPr>
                        <a:t>Respond</a:t>
                      </a:r>
                      <a:r>
                        <a:rPr lang="fr-BE" sz="1800" i="1" kern="1200" dirty="0">
                          <a:solidFill>
                            <a:schemeClr val="accent1"/>
                          </a:solidFill>
                          <a:effectLst/>
                          <a:latin typeface="+mn-lt"/>
                          <a:ea typeface="+mn-ea"/>
                          <a:cs typeface="+mn-cs"/>
                        </a:rPr>
                        <a:t> Accelerator - BMW Foundation</a:t>
                      </a:r>
                    </a:p>
                    <a:p>
                      <a:pPr marL="285750" indent="-285750">
                        <a:buFont typeface="Arial" panose="020B0604020202020204" pitchFamily="34" charset="0"/>
                        <a:buChar char="•"/>
                      </a:pPr>
                      <a:endParaRPr lang="en-GB" sz="1800" kern="1200" dirty="0">
                        <a:solidFill>
                          <a:schemeClr val="accent1"/>
                        </a:solidFill>
                        <a:effectLst/>
                        <a:latin typeface="+mn-lt"/>
                        <a:ea typeface="+mn-ea"/>
                        <a:cs typeface="+mn-cs"/>
                      </a:endParaRPr>
                    </a:p>
                    <a:p>
                      <a:pPr marL="285750" lvl="0" indent="-285750">
                        <a:buFont typeface="Arial" panose="020B0604020202020204" pitchFamily="34" charset="0"/>
                        <a:buChar char="•"/>
                      </a:pPr>
                      <a:r>
                        <a:rPr lang="en-GB" sz="1800" kern="1200" dirty="0">
                          <a:solidFill>
                            <a:schemeClr val="accent1"/>
                          </a:solidFill>
                          <a:effectLst/>
                          <a:latin typeface="+mn-lt"/>
                          <a:ea typeface="+mn-ea"/>
                          <a:cs typeface="+mn-cs"/>
                        </a:rPr>
                        <a:t>Conclusions, Q&amp;A, and wrap-up</a:t>
                      </a:r>
                    </a:p>
                    <a:p>
                      <a:pPr>
                        <a:spcAft>
                          <a:spcPts val="0"/>
                        </a:spcAft>
                      </a:pPr>
                      <a:r>
                        <a:rPr lang="en-GB" sz="1800" b="0" dirty="0">
                          <a:solidFill>
                            <a:schemeClr val="accent1"/>
                          </a:solidFill>
                          <a:effectLst/>
                        </a:rPr>
                        <a:t> </a:t>
                      </a:r>
                      <a:endParaRPr lang="fr-FR" sz="1800" b="0" dirty="0">
                        <a:solidFill>
                          <a:schemeClr val="accent1"/>
                        </a:solidFill>
                        <a:effectLst/>
                        <a:latin typeface="Arial"/>
                        <a:ea typeface="Calibri"/>
                        <a:cs typeface="Times New Roman"/>
                      </a:endParaRPr>
                    </a:p>
                  </a:txBody>
                  <a:tcPr marL="58018" marR="58018" marT="30621" marB="30621">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8588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630000" y="3313381"/>
            <a:ext cx="10932000" cy="2237620"/>
          </a:xfrm>
        </p:spPr>
        <p:txBody>
          <a:bodyPr/>
          <a:lstStyle/>
          <a:p>
            <a:pPr lvl="0"/>
            <a:r>
              <a:rPr lang="en-GB" sz="3200" dirty="0"/>
              <a:t>Discussing the BSO’s Perspective to Impact Measurement &amp; Management</a:t>
            </a:r>
          </a:p>
        </p:txBody>
      </p:sp>
      <p:sp>
        <p:nvSpPr>
          <p:cNvPr id="2" name="Text Placeholder 1">
            <a:extLst>
              <a:ext uri="{FF2B5EF4-FFF2-40B4-BE49-F238E27FC236}">
                <a16:creationId xmlns:a16="http://schemas.microsoft.com/office/drawing/2014/main" id="{AA172958-BCF4-4E65-844D-714DFE46B2CA}"/>
              </a:ext>
            </a:extLst>
          </p:cNvPr>
          <p:cNvSpPr>
            <a:spLocks noGrp="1"/>
          </p:cNvSpPr>
          <p:nvPr>
            <p:ph type="body" idx="1"/>
          </p:nvPr>
        </p:nvSpPr>
        <p:spPr/>
        <p:txBody>
          <a:bodyPr>
            <a:normAutofit lnSpcReduction="10000"/>
          </a:bodyPr>
          <a:lstStyle/>
          <a:p>
            <a:r>
              <a:rPr lang="nl-NL" dirty="0"/>
              <a:t>SARA SEGANTI</a:t>
            </a:r>
            <a:r>
              <a:rPr lang="en-GB" dirty="0"/>
              <a:t>, EVPA</a:t>
            </a:r>
          </a:p>
        </p:txBody>
      </p:sp>
      <p:pic>
        <p:nvPicPr>
          <p:cNvPr id="4" name="Immagine 6">
            <a:extLst>
              <a:ext uri="{FF2B5EF4-FFF2-40B4-BE49-F238E27FC236}">
                <a16:creationId xmlns:a16="http://schemas.microsoft.com/office/drawing/2014/main" id="{DC3106E2-E36E-4911-B39B-9E1613D6E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00" y="516050"/>
            <a:ext cx="5731471" cy="918882"/>
          </a:xfrm>
          <a:prstGeom prst="rect">
            <a:avLst/>
          </a:prstGeom>
        </p:spPr>
      </p:pic>
      <p:pic>
        <p:nvPicPr>
          <p:cNvPr id="5" name="Immagine 14" descr="Immagine che contiene testo&#10;&#10;Descrizione generata automaticamente">
            <a:extLst>
              <a:ext uri="{FF2B5EF4-FFF2-40B4-BE49-F238E27FC236}">
                <a16:creationId xmlns:a16="http://schemas.microsoft.com/office/drawing/2014/main" id="{0CA738EA-8358-4F3C-92F1-4AE156C25B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0421" y="1721291"/>
            <a:ext cx="1887856" cy="317775"/>
          </a:xfrm>
          <a:prstGeom prst="rect">
            <a:avLst/>
          </a:prstGeom>
        </p:spPr>
      </p:pic>
      <p:pic>
        <p:nvPicPr>
          <p:cNvPr id="6" name="Picture 5" descr="S:\Research and Policy Department\TRAINING\EVPA Training\2016\IM_workshop_SVI\comms\SVUK_logos\Social Value UK logo white_small.jpg">
            <a:extLst>
              <a:ext uri="{FF2B5EF4-FFF2-40B4-BE49-F238E27FC236}">
                <a16:creationId xmlns:a16="http://schemas.microsoft.com/office/drawing/2014/main" id="{B1698328-420E-4E0B-9F62-8F624EED9AC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98925" y="1621229"/>
            <a:ext cx="1680766" cy="475245"/>
          </a:xfrm>
          <a:prstGeom prst="rect">
            <a:avLst/>
          </a:prstGeom>
          <a:noFill/>
        </p:spPr>
      </p:pic>
    </p:spTree>
    <p:extLst>
      <p:ext uri="{BB962C8B-B14F-4D97-AF65-F5344CB8AC3E}">
        <p14:creationId xmlns:p14="http://schemas.microsoft.com/office/powerpoint/2010/main" val="417469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5791200"/>
            <a:ext cx="1193638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kstvak 8"/>
          <p:cNvSpPr txBox="1"/>
          <p:nvPr/>
        </p:nvSpPr>
        <p:spPr>
          <a:xfrm>
            <a:off x="5279323" y="241467"/>
            <a:ext cx="6728396" cy="400105"/>
          </a:xfrm>
          <a:prstGeom prst="rect">
            <a:avLst/>
          </a:prstGeom>
          <a:noFill/>
        </p:spPr>
        <p:txBody>
          <a:bodyPr wrap="none" lIns="121917" tIns="60958" rIns="121917" bIns="60958" rtlCol="0">
            <a:spAutoFit/>
          </a:bodyPr>
          <a:lstStyle/>
          <a:p>
            <a:pPr algn="r"/>
            <a:r>
              <a:rPr lang="en-GB" b="1" dirty="0">
                <a:solidFill>
                  <a:srgbClr val="E46B5C"/>
                </a:solidFill>
                <a:latin typeface="+mj-lt"/>
                <a:ea typeface="Roboto" charset="0"/>
                <a:cs typeface="Roboto" charset="0"/>
              </a:rPr>
              <a:t>IMPACT MANAGEMENT SYSTEM AT THE INVESTOR LEVEL</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836" y="839388"/>
            <a:ext cx="4255637" cy="4221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8014390" y="1077131"/>
            <a:ext cx="4177836" cy="415494"/>
          </a:xfrm>
          <a:prstGeom prst="rect">
            <a:avLst/>
          </a:prstGeom>
        </p:spPr>
        <p:txBody>
          <a:bodyPr wrap="square" lIns="121917" tIns="60958" rIns="121917" bIns="60958">
            <a:spAutoFit/>
          </a:bodyPr>
          <a:lstStyle/>
          <a:p>
            <a:r>
              <a:rPr lang="en-GB" sz="1900" dirty="0">
                <a:solidFill>
                  <a:srgbClr val="E46B5C"/>
                </a:solidFill>
                <a:latin typeface="+mj-lt"/>
                <a:ea typeface="Roboto Light" charset="0"/>
                <a:cs typeface="Roboto Light" charset="0"/>
              </a:rPr>
              <a:t>1. IMPACT OBJECTIVES?</a:t>
            </a:r>
          </a:p>
        </p:txBody>
      </p:sp>
      <p:sp>
        <p:nvSpPr>
          <p:cNvPr id="3" name="Rectangle 2"/>
          <p:cNvSpPr/>
          <p:nvPr/>
        </p:nvSpPr>
        <p:spPr>
          <a:xfrm>
            <a:off x="8095954" y="2950286"/>
            <a:ext cx="3840427" cy="415494"/>
          </a:xfrm>
          <a:prstGeom prst="rect">
            <a:avLst/>
          </a:prstGeom>
        </p:spPr>
        <p:txBody>
          <a:bodyPr wrap="square" lIns="121917" tIns="60958" rIns="121917" bIns="60958">
            <a:spAutoFit/>
          </a:bodyPr>
          <a:lstStyle/>
          <a:p>
            <a:r>
              <a:rPr lang="en-GB" sz="1900" dirty="0">
                <a:solidFill>
                  <a:srgbClr val="E46B5C"/>
                </a:solidFill>
                <a:latin typeface="+mj-lt"/>
                <a:ea typeface="Roboto Light" charset="0"/>
                <a:cs typeface="Roboto Light" charset="0"/>
              </a:rPr>
              <a:t>2. WHICH STAKEHOLDERS?</a:t>
            </a:r>
            <a:endParaRPr lang="en-GB" sz="1900" dirty="0">
              <a:solidFill>
                <a:srgbClr val="2B5293"/>
              </a:solidFill>
              <a:latin typeface="+mj-lt"/>
              <a:ea typeface="Roboto Light" charset="0"/>
              <a:cs typeface="Roboto Light" charset="0"/>
            </a:endParaRPr>
          </a:p>
        </p:txBody>
      </p:sp>
      <p:sp>
        <p:nvSpPr>
          <p:cNvPr id="8" name="Rectangle 7"/>
          <p:cNvSpPr/>
          <p:nvPr/>
        </p:nvSpPr>
        <p:spPr>
          <a:xfrm>
            <a:off x="4491223" y="5102354"/>
            <a:ext cx="7092545" cy="415494"/>
          </a:xfrm>
          <a:prstGeom prst="rect">
            <a:avLst/>
          </a:prstGeom>
        </p:spPr>
        <p:txBody>
          <a:bodyPr wrap="square" lIns="121917" tIns="60958" rIns="121917" bIns="60958">
            <a:spAutoFit/>
          </a:bodyPr>
          <a:lstStyle/>
          <a:p>
            <a:r>
              <a:rPr lang="en-GB" sz="1900" dirty="0">
                <a:solidFill>
                  <a:srgbClr val="E46B5C"/>
                </a:solidFill>
                <a:latin typeface="+mj-lt"/>
                <a:ea typeface="Roboto Light" charset="0"/>
                <a:cs typeface="Roboto Light" charset="0"/>
              </a:rPr>
              <a:t>3. HOW TO MEASURE RESULTS AT THE INVESTOR LEVEL?</a:t>
            </a:r>
            <a:r>
              <a:rPr lang="en-GB" sz="1900" dirty="0">
                <a:solidFill>
                  <a:srgbClr val="2B5293"/>
                </a:solidFill>
                <a:latin typeface="+mj-lt"/>
                <a:ea typeface="Roboto Light" charset="0"/>
                <a:cs typeface="Roboto Light" charset="0"/>
              </a:rPr>
              <a:t>  </a:t>
            </a:r>
          </a:p>
        </p:txBody>
      </p:sp>
      <p:sp>
        <p:nvSpPr>
          <p:cNvPr id="10" name="Rectangle 9"/>
          <p:cNvSpPr/>
          <p:nvPr/>
        </p:nvSpPr>
        <p:spPr>
          <a:xfrm>
            <a:off x="239348" y="4268935"/>
            <a:ext cx="3716724" cy="707882"/>
          </a:xfrm>
          <a:prstGeom prst="rect">
            <a:avLst/>
          </a:prstGeom>
        </p:spPr>
        <p:txBody>
          <a:bodyPr wrap="square" lIns="121917" tIns="60958" rIns="121917" bIns="60958">
            <a:spAutoFit/>
          </a:bodyPr>
          <a:lstStyle/>
          <a:p>
            <a:r>
              <a:rPr lang="en-GB" sz="1900" dirty="0">
                <a:solidFill>
                  <a:srgbClr val="E46B5C"/>
                </a:solidFill>
                <a:latin typeface="+mj-lt"/>
                <a:ea typeface="Roboto Light" charset="0"/>
                <a:cs typeface="Roboto Light" charset="0"/>
              </a:rPr>
              <a:t>4. HOW TO VERIFY AND VALUE THE VP/SI IMPACT? </a:t>
            </a:r>
            <a:endParaRPr lang="en-GB" sz="1900" dirty="0">
              <a:solidFill>
                <a:srgbClr val="2B5293"/>
              </a:solidFill>
              <a:latin typeface="+mj-lt"/>
              <a:ea typeface="Roboto Light" charset="0"/>
              <a:cs typeface="Roboto Light" charset="0"/>
            </a:endParaRPr>
          </a:p>
        </p:txBody>
      </p:sp>
      <p:sp>
        <p:nvSpPr>
          <p:cNvPr id="12" name="Rectangle 11"/>
          <p:cNvSpPr/>
          <p:nvPr/>
        </p:nvSpPr>
        <p:spPr>
          <a:xfrm>
            <a:off x="176582" y="1394852"/>
            <a:ext cx="3462947" cy="1000270"/>
          </a:xfrm>
          <a:prstGeom prst="rect">
            <a:avLst/>
          </a:prstGeom>
        </p:spPr>
        <p:txBody>
          <a:bodyPr wrap="square" lIns="121917" tIns="60958" rIns="121917" bIns="60958">
            <a:spAutoFit/>
          </a:bodyPr>
          <a:lstStyle/>
          <a:p>
            <a:r>
              <a:rPr lang="en-GB" sz="1900" dirty="0">
                <a:solidFill>
                  <a:srgbClr val="E46B5C"/>
                </a:solidFill>
                <a:latin typeface="+mj-lt"/>
                <a:ea typeface="Roboto Light" charset="0"/>
                <a:cs typeface="Roboto Light" charset="0"/>
              </a:rPr>
              <a:t>5. HOW TO MONITOR AND REPORT AT THE INVESTOR LEVEL? </a:t>
            </a:r>
            <a:endParaRPr lang="en-GB" sz="1900" dirty="0">
              <a:solidFill>
                <a:srgbClr val="2B5293"/>
              </a:solidFill>
              <a:latin typeface="+mj-lt"/>
              <a:ea typeface="Roboto Light" charset="0"/>
              <a:cs typeface="Roboto Light" charset="0"/>
            </a:endParaRPr>
          </a:p>
        </p:txBody>
      </p:sp>
      <p:sp>
        <p:nvSpPr>
          <p:cNvPr id="11" name="Rectangle 10"/>
          <p:cNvSpPr/>
          <p:nvPr/>
        </p:nvSpPr>
        <p:spPr>
          <a:xfrm>
            <a:off x="8198671" y="1438308"/>
            <a:ext cx="4177836" cy="707882"/>
          </a:xfrm>
          <a:prstGeom prst="rect">
            <a:avLst/>
          </a:prstGeom>
        </p:spPr>
        <p:txBody>
          <a:bodyPr wrap="square" lIns="121917" tIns="60958" rIns="121917" bIns="60958">
            <a:spAutoFit/>
          </a:bodyPr>
          <a:lstStyle/>
          <a:p>
            <a:r>
              <a:rPr lang="en-GB" sz="1900" dirty="0">
                <a:solidFill>
                  <a:srgbClr val="2B5293"/>
                </a:solidFill>
                <a:latin typeface="+mj-lt"/>
                <a:ea typeface="Roboto Light" charset="0"/>
                <a:cs typeface="Roboto Light" charset="0"/>
              </a:rPr>
              <a:t>Set at the investor level &amp; relationship with investee/SPO.</a:t>
            </a:r>
          </a:p>
        </p:txBody>
      </p:sp>
      <p:sp>
        <p:nvSpPr>
          <p:cNvPr id="4" name="Rectangle 3"/>
          <p:cNvSpPr/>
          <p:nvPr/>
        </p:nvSpPr>
        <p:spPr>
          <a:xfrm>
            <a:off x="8303559" y="3299239"/>
            <a:ext cx="3437583" cy="969496"/>
          </a:xfrm>
          <a:prstGeom prst="rect">
            <a:avLst/>
          </a:prstGeom>
        </p:spPr>
        <p:txBody>
          <a:bodyPr wrap="square">
            <a:spAutoFit/>
          </a:bodyPr>
          <a:lstStyle/>
          <a:p>
            <a:r>
              <a:rPr lang="en-GB" sz="1900" dirty="0">
                <a:solidFill>
                  <a:srgbClr val="2B5293"/>
                </a:solidFill>
                <a:ea typeface="Roboto Light" charset="0"/>
                <a:cs typeface="Roboto Light" charset="0"/>
              </a:rPr>
              <a:t>At the investor level: the investees (direct) and the final beneficiaries (indirect)</a:t>
            </a:r>
          </a:p>
        </p:txBody>
      </p:sp>
      <p:sp>
        <p:nvSpPr>
          <p:cNvPr id="7" name="Rectangle 6"/>
          <p:cNvSpPr/>
          <p:nvPr/>
        </p:nvSpPr>
        <p:spPr>
          <a:xfrm>
            <a:off x="4522192" y="5451144"/>
            <a:ext cx="7136924" cy="969496"/>
          </a:xfrm>
          <a:prstGeom prst="rect">
            <a:avLst/>
          </a:prstGeom>
        </p:spPr>
        <p:txBody>
          <a:bodyPr wrap="square">
            <a:spAutoFit/>
          </a:bodyPr>
          <a:lstStyle/>
          <a:p>
            <a:r>
              <a:rPr lang="en-GB" sz="1900" dirty="0">
                <a:solidFill>
                  <a:srgbClr val="2B5293"/>
                </a:solidFill>
                <a:ea typeface="Roboto Light" charset="0"/>
                <a:cs typeface="Roboto Light" charset="0"/>
              </a:rPr>
              <a:t>Considering both IM at portfolio level and the impact of the investor on the investee and on the final beneficiaries.</a:t>
            </a:r>
          </a:p>
          <a:p>
            <a:endParaRPr lang="en-GB" sz="1900" dirty="0">
              <a:solidFill>
                <a:srgbClr val="2B5293"/>
              </a:solidFill>
              <a:ea typeface="Roboto Light" charset="0"/>
              <a:cs typeface="Roboto Light" charset="0"/>
            </a:endParaRPr>
          </a:p>
        </p:txBody>
      </p:sp>
      <p:sp>
        <p:nvSpPr>
          <p:cNvPr id="13" name="Rectangle 12"/>
          <p:cNvSpPr/>
          <p:nvPr/>
        </p:nvSpPr>
        <p:spPr>
          <a:xfrm>
            <a:off x="241996" y="4924704"/>
            <a:ext cx="3642636" cy="969496"/>
          </a:xfrm>
          <a:prstGeom prst="rect">
            <a:avLst/>
          </a:prstGeom>
        </p:spPr>
        <p:txBody>
          <a:bodyPr wrap="square">
            <a:spAutoFit/>
          </a:bodyPr>
          <a:lstStyle/>
          <a:p>
            <a:r>
              <a:rPr lang="en-GB" sz="1900" dirty="0">
                <a:solidFill>
                  <a:srgbClr val="2B5293"/>
                </a:solidFill>
                <a:ea typeface="Roboto Light" charset="0"/>
                <a:cs typeface="Roboto Light" charset="0"/>
              </a:rPr>
              <a:t>NFS provided to the SPO and final impact on final beneficiaries if measurable.</a:t>
            </a:r>
          </a:p>
        </p:txBody>
      </p:sp>
      <p:sp>
        <p:nvSpPr>
          <p:cNvPr id="14" name="Rectangle 13"/>
          <p:cNvSpPr/>
          <p:nvPr/>
        </p:nvSpPr>
        <p:spPr>
          <a:xfrm>
            <a:off x="250667" y="2380940"/>
            <a:ext cx="3705405" cy="1200329"/>
          </a:xfrm>
          <a:prstGeom prst="rect">
            <a:avLst/>
          </a:prstGeom>
        </p:spPr>
        <p:txBody>
          <a:bodyPr wrap="square">
            <a:spAutoFit/>
          </a:bodyPr>
          <a:lstStyle/>
          <a:p>
            <a:r>
              <a:rPr lang="en-GB" dirty="0">
                <a:solidFill>
                  <a:srgbClr val="2B5293"/>
                </a:solidFill>
                <a:ea typeface="Roboto Light" charset="0"/>
                <a:cs typeface="Roboto Light" charset="0"/>
              </a:rPr>
              <a:t>Collect &amp; analyse data to </a:t>
            </a:r>
          </a:p>
          <a:p>
            <a:r>
              <a:rPr lang="en-GB" dirty="0">
                <a:solidFill>
                  <a:srgbClr val="2B5293"/>
                </a:solidFill>
                <a:ea typeface="Roboto Light" charset="0"/>
                <a:cs typeface="Roboto Light" charset="0"/>
              </a:rPr>
              <a:t>measure &amp; report on the investor’s progress, the NFS provided and the investees’ impact.  </a:t>
            </a:r>
          </a:p>
        </p:txBody>
      </p:sp>
      <p:sp>
        <p:nvSpPr>
          <p:cNvPr id="15" name="Rectangle 14"/>
          <p:cNvSpPr/>
          <p:nvPr/>
        </p:nvSpPr>
        <p:spPr>
          <a:xfrm>
            <a:off x="1446592" y="6019800"/>
            <a:ext cx="1295737"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273902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0" grpId="0"/>
      <p:bldP spid="12" grpId="0"/>
      <p:bldP spid="11" grpId="0"/>
      <p:bldP spid="4" grpId="0"/>
      <p:bldP spid="7"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791200"/>
            <a:ext cx="1193638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p:cNvSpPr>
            <a:spLocks noGrp="1"/>
          </p:cNvSpPr>
          <p:nvPr>
            <p:ph type="body" idx="4294967295"/>
          </p:nvPr>
        </p:nvSpPr>
        <p:spPr>
          <a:xfrm>
            <a:off x="7629832" y="298451"/>
            <a:ext cx="4562168" cy="310032"/>
          </a:xfrm>
        </p:spPr>
        <p:txBody>
          <a:bodyPr>
            <a:normAutofit fontScale="85000" lnSpcReduction="10000"/>
          </a:bodyPr>
          <a:lstStyle/>
          <a:p>
            <a:pPr marL="0" indent="0">
              <a:buNone/>
            </a:pPr>
            <a:r>
              <a:rPr lang="en-GB" sz="1800" b="1" dirty="0">
                <a:solidFill>
                  <a:schemeClr val="accent2"/>
                </a:solidFill>
              </a:rPr>
              <a:t>TWO LEVELS OF IMPACT FOR THE FUNDER</a:t>
            </a:r>
          </a:p>
        </p:txBody>
      </p:sp>
      <p:graphicFrame>
        <p:nvGraphicFramePr>
          <p:cNvPr id="11" name="Diagram 10"/>
          <p:cNvGraphicFramePr/>
          <p:nvPr>
            <p:extLst>
              <p:ext uri="{D42A27DB-BD31-4B8C-83A1-F6EECF244321}">
                <p14:modId xmlns:p14="http://schemas.microsoft.com/office/powerpoint/2010/main" val="1260080906"/>
              </p:ext>
            </p:extLst>
          </p:nvPr>
        </p:nvGraphicFramePr>
        <p:xfrm>
          <a:off x="1269242" y="436708"/>
          <a:ext cx="10371992" cy="5984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7826989" y="1464345"/>
            <a:ext cx="3411940" cy="553998"/>
          </a:xfrm>
          <a:prstGeom prst="rect">
            <a:avLst/>
          </a:prstGeom>
          <a:noFill/>
        </p:spPr>
        <p:txBody>
          <a:bodyPr wrap="square" rtlCol="0">
            <a:spAutoFit/>
          </a:bodyPr>
          <a:lstStyle/>
          <a:p>
            <a:r>
              <a:rPr lang="en-GB" sz="3000" b="1" dirty="0">
                <a:solidFill>
                  <a:srgbClr val="E46B5C"/>
                </a:solidFill>
              </a:rPr>
              <a:t>DIRECT IMPACT</a:t>
            </a:r>
          </a:p>
        </p:txBody>
      </p:sp>
      <p:sp>
        <p:nvSpPr>
          <p:cNvPr id="13" name="TextBox 12"/>
          <p:cNvSpPr txBox="1"/>
          <p:nvPr/>
        </p:nvSpPr>
        <p:spPr>
          <a:xfrm>
            <a:off x="4415049" y="5025287"/>
            <a:ext cx="3411940" cy="553998"/>
          </a:xfrm>
          <a:prstGeom prst="rect">
            <a:avLst/>
          </a:prstGeom>
          <a:noFill/>
        </p:spPr>
        <p:txBody>
          <a:bodyPr wrap="square" rtlCol="0">
            <a:spAutoFit/>
          </a:bodyPr>
          <a:lstStyle/>
          <a:p>
            <a:r>
              <a:rPr lang="en-GB" sz="3000" b="1" dirty="0">
                <a:solidFill>
                  <a:srgbClr val="E46B5C"/>
                </a:solidFill>
              </a:rPr>
              <a:t>DIRECT IMPACT</a:t>
            </a:r>
          </a:p>
        </p:txBody>
      </p:sp>
      <p:sp>
        <p:nvSpPr>
          <p:cNvPr id="16" name="Curved Up Arrow 15"/>
          <p:cNvSpPr/>
          <p:nvPr/>
        </p:nvSpPr>
        <p:spPr>
          <a:xfrm>
            <a:off x="2497541" y="5116656"/>
            <a:ext cx="7246956" cy="1479256"/>
          </a:xfrm>
          <a:prstGeom prst="curvedUpArrow">
            <a:avLst/>
          </a:prstGeom>
          <a:solidFill>
            <a:srgbClr val="ADB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Box 16"/>
          <p:cNvSpPr txBox="1"/>
          <p:nvPr/>
        </p:nvSpPr>
        <p:spPr>
          <a:xfrm>
            <a:off x="8027842" y="4768324"/>
            <a:ext cx="3680343" cy="553998"/>
          </a:xfrm>
          <a:prstGeom prst="rect">
            <a:avLst/>
          </a:prstGeom>
          <a:noFill/>
        </p:spPr>
        <p:txBody>
          <a:bodyPr wrap="square" rtlCol="0">
            <a:spAutoFit/>
          </a:bodyPr>
          <a:lstStyle/>
          <a:p>
            <a:r>
              <a:rPr lang="en-GB" sz="3000" b="1" dirty="0">
                <a:solidFill>
                  <a:srgbClr val="E46B5C"/>
                </a:solidFill>
              </a:rPr>
              <a:t>INDIRECT IMPACT</a:t>
            </a:r>
          </a:p>
        </p:txBody>
      </p:sp>
    </p:spTree>
    <p:extLst>
      <p:ext uri="{BB962C8B-B14F-4D97-AF65-F5344CB8AC3E}">
        <p14:creationId xmlns:p14="http://schemas.microsoft.com/office/powerpoint/2010/main" val="401359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73655" y="330201"/>
            <a:ext cx="8101445" cy="369330"/>
          </a:xfrm>
          <a:prstGeom prst="rect">
            <a:avLst/>
          </a:prstGeom>
          <a:noFill/>
        </p:spPr>
        <p:txBody>
          <a:bodyPr wrap="none" lIns="91438" tIns="45719" rIns="91438" bIns="45719" rtlCol="0">
            <a:spAutoFit/>
          </a:bodyPr>
          <a:lstStyle/>
          <a:p>
            <a:pPr algn="r"/>
            <a:r>
              <a:rPr lang="nl-NL" b="1" dirty="0">
                <a:solidFill>
                  <a:srgbClr val="E46B5C"/>
                </a:solidFill>
                <a:latin typeface="+mj-lt"/>
                <a:ea typeface="Roboto" charset="0"/>
                <a:cs typeface="Roboto" charset="0"/>
              </a:rPr>
              <a:t>DIRECT IMPACT: THE EVPA FIVE-STEPS ON </a:t>
            </a:r>
            <a:r>
              <a:rPr lang="en-GB" b="1" dirty="0">
                <a:solidFill>
                  <a:srgbClr val="E46B5C"/>
                </a:solidFill>
                <a:latin typeface="+mj-lt"/>
                <a:ea typeface="Roboto" charset="0"/>
                <a:cs typeface="Roboto" charset="0"/>
              </a:rPr>
              <a:t>NON FINANCIAL SUPPORT</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03" y="1160039"/>
            <a:ext cx="6005293" cy="4237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695768" y="1045481"/>
            <a:ext cx="4935793" cy="4893645"/>
          </a:xfrm>
          <a:prstGeom prst="rect">
            <a:avLst/>
          </a:prstGeom>
        </p:spPr>
        <p:txBody>
          <a:bodyPr wrap="square" lIns="91438" tIns="45719" rIns="91438" bIns="45719">
            <a:spAutoFit/>
          </a:bodyPr>
          <a:lstStyle/>
          <a:p>
            <a:r>
              <a:rPr lang="en-GB" sz="2400" dirty="0">
                <a:solidFill>
                  <a:srgbClr val="2B5293"/>
                </a:solidFill>
                <a:ea typeface="Roboto Light" charset="0"/>
                <a:cs typeface="Roboto Light" charset="0"/>
              </a:rPr>
              <a:t>The funder must verify (or at least record) the non-financial assistance provided to their investees.</a:t>
            </a:r>
          </a:p>
          <a:p>
            <a:endParaRPr lang="en-GB" sz="2400" dirty="0">
              <a:solidFill>
                <a:srgbClr val="2B5293"/>
              </a:solidFill>
              <a:ea typeface="Roboto Light" charset="0"/>
              <a:cs typeface="Roboto Light" charset="0"/>
            </a:endParaRPr>
          </a:p>
          <a:p>
            <a:r>
              <a:rPr lang="en-GB" sz="2400" dirty="0">
                <a:solidFill>
                  <a:srgbClr val="2B5293"/>
                </a:solidFill>
                <a:latin typeface="Arial" panose="020B0604020202020204" pitchFamily="34" charset="0"/>
                <a:ea typeface="Roboto Light" charset="0"/>
                <a:cs typeface="Arial" panose="020B0604020202020204" pitchFamily="34" charset="0"/>
              </a:rPr>
              <a:t>Building capacity for greater impact = strengthen at least one of these three cores areas of development:</a:t>
            </a:r>
          </a:p>
          <a:p>
            <a:endParaRPr lang="en-GB" sz="2400" dirty="0">
              <a:solidFill>
                <a:srgbClr val="2B5293"/>
              </a:solidFill>
              <a:latin typeface="Arial" panose="020B0604020202020204" pitchFamily="34" charset="0"/>
              <a:ea typeface="Roboto Light" charset="0"/>
              <a:cs typeface="Arial" panose="020B0604020202020204" pitchFamily="34" charset="0"/>
            </a:endParaRPr>
          </a:p>
          <a:p>
            <a:pPr marL="457200" indent="-457200">
              <a:buFont typeface="Arial" panose="020B0604020202020204" pitchFamily="34" charset="0"/>
              <a:buChar char="•"/>
            </a:pPr>
            <a:r>
              <a:rPr lang="en-GB" sz="2000" b="1" dirty="0">
                <a:solidFill>
                  <a:srgbClr val="2B5293"/>
                </a:solidFill>
                <a:latin typeface="Arial" panose="020B0604020202020204" pitchFamily="34" charset="0"/>
                <a:ea typeface="Roboto Light" charset="0"/>
                <a:cs typeface="Arial" panose="020B0604020202020204" pitchFamily="34" charset="0"/>
              </a:rPr>
              <a:t>Social Impact</a:t>
            </a:r>
          </a:p>
          <a:p>
            <a:pPr marL="457200" indent="-457200">
              <a:buFont typeface="Arial" panose="020B0604020202020204" pitchFamily="34" charset="0"/>
              <a:buChar char="•"/>
            </a:pPr>
            <a:r>
              <a:rPr lang="en-GB" sz="2000" b="1" dirty="0">
                <a:solidFill>
                  <a:srgbClr val="2B5293"/>
                </a:solidFill>
                <a:latin typeface="Arial" panose="020B0604020202020204" pitchFamily="34" charset="0"/>
                <a:ea typeface="Roboto Light" charset="0"/>
                <a:cs typeface="Arial" panose="020B0604020202020204" pitchFamily="34" charset="0"/>
              </a:rPr>
              <a:t>Financial Sustainability</a:t>
            </a:r>
          </a:p>
          <a:p>
            <a:pPr marL="457200" indent="-457200">
              <a:buFont typeface="Arial" panose="020B0604020202020204" pitchFamily="34" charset="0"/>
              <a:buChar char="•"/>
            </a:pPr>
            <a:r>
              <a:rPr lang="en-GB" sz="2000" b="1" dirty="0">
                <a:solidFill>
                  <a:srgbClr val="2B5293"/>
                </a:solidFill>
                <a:latin typeface="Arial" panose="020B0604020202020204" pitchFamily="34" charset="0"/>
                <a:ea typeface="Roboto Light" charset="0"/>
                <a:cs typeface="Arial" panose="020B0604020202020204" pitchFamily="34" charset="0"/>
              </a:rPr>
              <a:t>Organisational Resilience</a:t>
            </a:r>
            <a:endParaRPr lang="fr-FR" sz="2000" b="1" dirty="0">
              <a:solidFill>
                <a:srgbClr val="2B5293"/>
              </a:solidFill>
              <a:latin typeface="Arial" panose="020B0604020202020204" pitchFamily="34" charset="0"/>
              <a:ea typeface="Roboto Light" charset="0"/>
              <a:cs typeface="Arial" panose="020B0604020202020204" pitchFamily="34" charset="0"/>
            </a:endParaRPr>
          </a:p>
        </p:txBody>
      </p:sp>
    </p:spTree>
    <p:extLst>
      <p:ext uri="{BB962C8B-B14F-4D97-AF65-F5344CB8AC3E}">
        <p14:creationId xmlns:p14="http://schemas.microsoft.com/office/powerpoint/2010/main" val="72426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520"/>
          <a:stretch/>
        </p:blipFill>
        <p:spPr>
          <a:xfrm>
            <a:off x="3151696" y="0"/>
            <a:ext cx="6462423" cy="6056672"/>
          </a:xfrm>
          <a:prstGeom prst="rect">
            <a:avLst/>
          </a:prstGeom>
        </p:spPr>
      </p:pic>
      <p:sp>
        <p:nvSpPr>
          <p:cNvPr id="7" name="Title 1"/>
          <p:cNvSpPr txBox="1">
            <a:spLocks/>
          </p:cNvSpPr>
          <p:nvPr/>
        </p:nvSpPr>
        <p:spPr>
          <a:xfrm>
            <a:off x="381004" y="2273648"/>
            <a:ext cx="2461768" cy="200971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200" b="1" dirty="0">
                <a:solidFill>
                  <a:srgbClr val="E46B5C"/>
                </a:solidFill>
              </a:rPr>
              <a:t>CHECK LIST OF NON FINANCIAL SUPPORT PROVIDED</a:t>
            </a:r>
          </a:p>
        </p:txBody>
      </p:sp>
    </p:spTree>
    <p:extLst>
      <p:ext uri="{BB962C8B-B14F-4D97-AF65-F5344CB8AC3E}">
        <p14:creationId xmlns:p14="http://schemas.microsoft.com/office/powerpoint/2010/main" val="2342432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CB59A8-6098-4B16-9791-3EAD693B3F45}"/>
              </a:ext>
            </a:extLst>
          </p:cNvPr>
          <p:cNvSpPr txBox="1"/>
          <p:nvPr/>
        </p:nvSpPr>
        <p:spPr>
          <a:xfrm>
            <a:off x="763755" y="1730040"/>
            <a:ext cx="10890607" cy="2693045"/>
          </a:xfrm>
          <a:prstGeom prst="rect">
            <a:avLst/>
          </a:prstGeom>
          <a:noFill/>
        </p:spPr>
        <p:txBody>
          <a:bodyPr wrap="square">
            <a:spAutoFit/>
          </a:bodyPr>
          <a:lstStyle/>
          <a:p>
            <a:pPr marL="342900" indent="-342900">
              <a:spcAft>
                <a:spcPts val="1800"/>
              </a:spcAft>
              <a:buAutoNum type="arabicParenR"/>
            </a:pPr>
            <a:r>
              <a:rPr lang="en-GB" sz="2200" b="1" dirty="0">
                <a:solidFill>
                  <a:srgbClr val="2B5293"/>
                </a:solidFill>
                <a:ea typeface="Roboto Light" charset="0"/>
              </a:rPr>
              <a:t>Developing a thriving local impact ecosystem. </a:t>
            </a:r>
            <a:r>
              <a:rPr lang="en-GB" sz="2200" dirty="0">
                <a:solidFill>
                  <a:srgbClr val="2B5293"/>
                </a:solidFill>
                <a:ea typeface="Roboto Light" charset="0"/>
              </a:rPr>
              <a:t>In countries where the impact market is less mature, investors for impact give importance to building an ecosystem to strengthen both the supply and the demand side. </a:t>
            </a:r>
          </a:p>
          <a:p>
            <a:pPr marL="342900" indent="-342900">
              <a:spcAft>
                <a:spcPts val="1800"/>
              </a:spcAft>
              <a:buAutoNum type="arabicParenR"/>
            </a:pPr>
            <a:r>
              <a:rPr lang="en-GB" sz="2200" b="1" dirty="0">
                <a:solidFill>
                  <a:srgbClr val="2B5293"/>
                </a:solidFill>
                <a:ea typeface="Roboto Light" charset="0"/>
              </a:rPr>
              <a:t>Integrating a system change lens. </a:t>
            </a:r>
            <a:r>
              <a:rPr lang="en-GB" sz="2200" dirty="0">
                <a:solidFill>
                  <a:srgbClr val="2B5293"/>
                </a:solidFill>
                <a:ea typeface="Roboto Light" charset="0"/>
              </a:rPr>
              <a:t>Investors for impact that incorporate a system change lens go beyond measuring the impact of concrete investments and strive for an understanding of what the changes and challenges happening in the systems where they operate are.</a:t>
            </a:r>
          </a:p>
        </p:txBody>
      </p:sp>
      <p:sp>
        <p:nvSpPr>
          <p:cNvPr id="4" name="Text Placeholder 2">
            <a:extLst>
              <a:ext uri="{FF2B5EF4-FFF2-40B4-BE49-F238E27FC236}">
                <a16:creationId xmlns:a16="http://schemas.microsoft.com/office/drawing/2014/main" id="{C030B6E7-2659-4BC6-A2DB-F82F2D86887D}"/>
              </a:ext>
            </a:extLst>
          </p:cNvPr>
          <p:cNvSpPr txBox="1">
            <a:spLocks/>
          </p:cNvSpPr>
          <p:nvPr/>
        </p:nvSpPr>
        <p:spPr>
          <a:xfrm>
            <a:off x="4232953" y="185385"/>
            <a:ext cx="7089168" cy="7803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1800" b="1" dirty="0">
                <a:solidFill>
                  <a:schemeClr val="accent2"/>
                </a:solidFill>
              </a:rPr>
              <a:t>A THIRD LEVELS OF IMPACT FOR THE FUNDER: CONTRIBUTION TO THE IMPACT ECOSYSTEM</a:t>
            </a:r>
          </a:p>
        </p:txBody>
      </p:sp>
    </p:spTree>
    <p:extLst>
      <p:ext uri="{BB962C8B-B14F-4D97-AF65-F5344CB8AC3E}">
        <p14:creationId xmlns:p14="http://schemas.microsoft.com/office/powerpoint/2010/main" val="3005849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45106" y="1171488"/>
            <a:ext cx="9297388" cy="381000"/>
          </a:xfrm>
        </p:spPr>
        <p:txBody>
          <a:bodyPr>
            <a:noAutofit/>
          </a:bodyPr>
          <a:lstStyle/>
          <a:p>
            <a:pPr marL="0" indent="0" algn="ctr" fontAlgn="base">
              <a:lnSpc>
                <a:spcPct val="100000"/>
              </a:lnSpc>
              <a:buNone/>
            </a:pPr>
            <a:r>
              <a:rPr lang="en-GB" sz="2400" b="1" dirty="0">
                <a:solidFill>
                  <a:srgbClr val="2B5293"/>
                </a:solidFill>
                <a:ea typeface="Roboto Light" charset="0"/>
                <a:cs typeface="Roboto Light" charset="0"/>
              </a:rPr>
              <a:t>Keeping in mind these key aspects:</a:t>
            </a:r>
            <a:endParaRPr lang="en-GB" sz="3000" dirty="0">
              <a:solidFill>
                <a:srgbClr val="2B5293"/>
              </a:solidFill>
              <a:latin typeface="+mj-lt"/>
              <a:ea typeface="Roboto Light" charset="0"/>
              <a:cs typeface="Roboto Light" charset="0"/>
            </a:endParaRPr>
          </a:p>
        </p:txBody>
      </p:sp>
      <p:sp>
        <p:nvSpPr>
          <p:cNvPr id="2" name="Rounded Rectangle 1"/>
          <p:cNvSpPr/>
          <p:nvPr/>
        </p:nvSpPr>
        <p:spPr>
          <a:xfrm>
            <a:off x="806244" y="1057839"/>
            <a:ext cx="10579511" cy="989298"/>
          </a:xfrm>
          <a:prstGeom prst="roundRect">
            <a:avLst/>
          </a:prstGeom>
          <a:noFill/>
          <a:ln w="57150">
            <a:solidFill>
              <a:srgbClr val="E46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000"/>
          </a:p>
        </p:txBody>
      </p:sp>
      <p:sp>
        <p:nvSpPr>
          <p:cNvPr id="4" name="Rectangle 3"/>
          <p:cNvSpPr/>
          <p:nvPr/>
        </p:nvSpPr>
        <p:spPr>
          <a:xfrm>
            <a:off x="806244" y="2143720"/>
            <a:ext cx="10579511" cy="3323987"/>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b="1" dirty="0">
                <a:solidFill>
                  <a:srgbClr val="2B5293"/>
                </a:solidFill>
              </a:rPr>
              <a:t>Creating a theory of change </a:t>
            </a:r>
            <a:r>
              <a:rPr lang="en-US" sz="2000" dirty="0">
                <a:solidFill>
                  <a:srgbClr val="2B5293"/>
                </a:solidFill>
              </a:rPr>
              <a:t>– at investor and SPO levels</a:t>
            </a:r>
          </a:p>
          <a:p>
            <a:pPr marL="342900" indent="-342900">
              <a:lnSpc>
                <a:spcPct val="150000"/>
              </a:lnSpc>
              <a:buFont typeface="Arial" panose="020B0604020202020204" pitchFamily="34" charset="0"/>
              <a:buChar char="•"/>
            </a:pPr>
            <a:r>
              <a:rPr lang="en-US" sz="2000" b="1" dirty="0">
                <a:solidFill>
                  <a:srgbClr val="2B5293"/>
                </a:solidFill>
              </a:rPr>
              <a:t>Stakeholders involvement </a:t>
            </a:r>
            <a:r>
              <a:rPr lang="en-US" sz="2000" dirty="0">
                <a:solidFill>
                  <a:srgbClr val="2B5293"/>
                </a:solidFill>
              </a:rPr>
              <a:t>– stakeholder ability to shape what is measured (outcomes)</a:t>
            </a:r>
          </a:p>
          <a:p>
            <a:pPr marL="342900" indent="-342900">
              <a:lnSpc>
                <a:spcPct val="150000"/>
              </a:lnSpc>
              <a:buFont typeface="Arial" panose="020B0604020202020204" pitchFamily="34" charset="0"/>
              <a:buChar char="•"/>
            </a:pPr>
            <a:r>
              <a:rPr lang="en-US" sz="2000" b="1" dirty="0">
                <a:solidFill>
                  <a:srgbClr val="2B5293"/>
                </a:solidFill>
              </a:rPr>
              <a:t>Identification of outcome indicators </a:t>
            </a:r>
            <a:r>
              <a:rPr lang="en-US" sz="2000" dirty="0">
                <a:solidFill>
                  <a:srgbClr val="2B5293"/>
                </a:solidFill>
              </a:rPr>
              <a:t>- at investor and SPO levels (direct impact) and final beneficiaries level (indirect impact)</a:t>
            </a:r>
          </a:p>
          <a:p>
            <a:pPr marL="914400" lvl="1" indent="-457200">
              <a:lnSpc>
                <a:spcPct val="150000"/>
              </a:lnSpc>
              <a:buFont typeface="Wingdings" panose="05000000000000000000" pitchFamily="2" charset="2"/>
              <a:buChar char="Ø"/>
            </a:pPr>
            <a:r>
              <a:rPr lang="en-US" sz="2000" dirty="0">
                <a:solidFill>
                  <a:srgbClr val="2B5293"/>
                </a:solidFill>
              </a:rPr>
              <a:t>Financial and non-financial support – how to provide effectively</a:t>
            </a:r>
          </a:p>
          <a:p>
            <a:pPr marL="914400" lvl="1" indent="-457200">
              <a:lnSpc>
                <a:spcPct val="150000"/>
              </a:lnSpc>
              <a:buFont typeface="Wingdings" panose="05000000000000000000" pitchFamily="2" charset="2"/>
              <a:buChar char="Ø"/>
            </a:pPr>
            <a:r>
              <a:rPr lang="en-US" sz="2000" dirty="0">
                <a:solidFill>
                  <a:srgbClr val="2B5293"/>
                </a:solidFill>
              </a:rPr>
              <a:t>Aggregation of impact at portfolio level </a:t>
            </a:r>
          </a:p>
          <a:p>
            <a:pPr marL="457200" indent="-457200">
              <a:lnSpc>
                <a:spcPct val="150000"/>
              </a:lnSpc>
              <a:buFont typeface="Arial" panose="020B0604020202020204" pitchFamily="34" charset="0"/>
              <a:buChar char="•"/>
            </a:pPr>
            <a:r>
              <a:rPr lang="en-US" sz="2000" b="1" dirty="0">
                <a:solidFill>
                  <a:srgbClr val="2B5293"/>
                </a:solidFill>
              </a:rPr>
              <a:t>Impact management </a:t>
            </a:r>
            <a:r>
              <a:rPr lang="en-US" sz="2000" dirty="0">
                <a:solidFill>
                  <a:srgbClr val="2B5293"/>
                </a:solidFill>
              </a:rPr>
              <a:t>– how is evidence used to increase impacts?</a:t>
            </a:r>
            <a:endParaRPr lang="en-US" sz="2400" dirty="0">
              <a:solidFill>
                <a:srgbClr val="2B5293"/>
              </a:solidFill>
            </a:endParaRPr>
          </a:p>
        </p:txBody>
      </p:sp>
    </p:spTree>
    <p:extLst>
      <p:ext uri="{BB962C8B-B14F-4D97-AF65-F5344CB8AC3E}">
        <p14:creationId xmlns:p14="http://schemas.microsoft.com/office/powerpoint/2010/main" val="1347175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C2E27-9335-464C-AE55-33B0A423128D}"/>
              </a:ext>
            </a:extLst>
          </p:cNvPr>
          <p:cNvSpPr>
            <a:spLocks noGrp="1"/>
          </p:cNvSpPr>
          <p:nvPr>
            <p:ph type="title"/>
          </p:nvPr>
        </p:nvSpPr>
        <p:spPr/>
        <p:txBody>
          <a:bodyPr/>
          <a:lstStyle/>
          <a:p>
            <a:r>
              <a:rPr lang="en-GB" sz="4800" dirty="0" err="1"/>
              <a:t>Evpa</a:t>
            </a:r>
            <a:r>
              <a:rPr lang="en-GB" sz="4800" dirty="0"/>
              <a:t> knowledge centre</a:t>
            </a:r>
            <a:br>
              <a:rPr lang="en-GB" sz="4800" dirty="0"/>
            </a:br>
            <a:r>
              <a:rPr lang="en-GB" sz="4800" dirty="0"/>
              <a:t>reports &amp; tools</a:t>
            </a:r>
            <a:endParaRPr lang="en-GB" sz="2400" u="sng" dirty="0">
              <a:solidFill>
                <a:schemeClr val="accent2"/>
              </a:solidFill>
            </a:endParaRPr>
          </a:p>
        </p:txBody>
      </p:sp>
      <p:sp>
        <p:nvSpPr>
          <p:cNvPr id="5" name="Text Placeholder 4">
            <a:extLst>
              <a:ext uri="{FF2B5EF4-FFF2-40B4-BE49-F238E27FC236}">
                <a16:creationId xmlns:a16="http://schemas.microsoft.com/office/drawing/2014/main" id="{EA60832B-088C-44A6-8E6F-DF861E8FEFF4}"/>
              </a:ext>
            </a:extLst>
          </p:cNvPr>
          <p:cNvSpPr>
            <a:spLocks noGrp="1"/>
          </p:cNvSpPr>
          <p:nvPr>
            <p:ph type="body" idx="1"/>
          </p:nvPr>
        </p:nvSpPr>
        <p:spPr/>
        <p:txBody>
          <a:bodyPr>
            <a:normAutofit lnSpcReduction="10000"/>
          </a:bodyPr>
          <a:lstStyle/>
          <a:p>
            <a:r>
              <a:rPr lang="en-GB" u="sng" dirty="0"/>
              <a:t>evpa.eu.com/knowledge-centre</a:t>
            </a:r>
            <a:endParaRPr lang="en-GB" dirty="0"/>
          </a:p>
        </p:txBody>
      </p:sp>
      <p:pic>
        <p:nvPicPr>
          <p:cNvPr id="4" name="Immagine 6">
            <a:extLst>
              <a:ext uri="{FF2B5EF4-FFF2-40B4-BE49-F238E27FC236}">
                <a16:creationId xmlns:a16="http://schemas.microsoft.com/office/drawing/2014/main" id="{DC3106E2-E36E-4911-B39B-9E1613D6E3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00" y="506525"/>
            <a:ext cx="5731471" cy="918882"/>
          </a:xfrm>
          <a:prstGeom prst="rect">
            <a:avLst/>
          </a:prstGeom>
        </p:spPr>
      </p:pic>
      <p:pic>
        <p:nvPicPr>
          <p:cNvPr id="6" name="Immagine 14" descr="Immagine che contiene testo&#10;&#10;Descrizione generata automaticamente">
            <a:extLst>
              <a:ext uri="{FF2B5EF4-FFF2-40B4-BE49-F238E27FC236}">
                <a16:creationId xmlns:a16="http://schemas.microsoft.com/office/drawing/2014/main" id="{0CA738EA-8358-4F3C-92F1-4AE156C25B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0421" y="1711766"/>
            <a:ext cx="1887856" cy="317775"/>
          </a:xfrm>
          <a:prstGeom prst="rect">
            <a:avLst/>
          </a:prstGeom>
        </p:spPr>
      </p:pic>
      <p:pic>
        <p:nvPicPr>
          <p:cNvPr id="7" name="Picture 6" descr="S:\Research and Policy Department\TRAINING\EVPA Training\2016\IM_workshop_SVI\comms\SVUK_logos\Social Value UK logo white_small.jpg">
            <a:extLst>
              <a:ext uri="{FF2B5EF4-FFF2-40B4-BE49-F238E27FC236}">
                <a16:creationId xmlns:a16="http://schemas.microsoft.com/office/drawing/2014/main" id="{B1698328-420E-4E0B-9F62-8F624EED9A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98925" y="1611704"/>
            <a:ext cx="1680766" cy="475245"/>
          </a:xfrm>
          <a:prstGeom prst="rect">
            <a:avLst/>
          </a:prstGeom>
          <a:noFill/>
        </p:spPr>
      </p:pic>
    </p:spTree>
    <p:extLst>
      <p:ext uri="{BB962C8B-B14F-4D97-AF65-F5344CB8AC3E}">
        <p14:creationId xmlns:p14="http://schemas.microsoft.com/office/powerpoint/2010/main" val="45814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AA8925-09F3-492B-B569-41187D5D4FBA}"/>
              </a:ext>
            </a:extLst>
          </p:cNvPr>
          <p:cNvPicPr>
            <a:picLocks noChangeAspect="1"/>
          </p:cNvPicPr>
          <p:nvPr/>
        </p:nvPicPr>
        <p:blipFill>
          <a:blip r:embed="rId2"/>
          <a:stretch>
            <a:fillRect/>
          </a:stretch>
        </p:blipFill>
        <p:spPr>
          <a:xfrm>
            <a:off x="3144088" y="1806677"/>
            <a:ext cx="2632711" cy="3695182"/>
          </a:xfrm>
          <a:prstGeom prst="rect">
            <a:avLst/>
          </a:prstGeom>
        </p:spPr>
      </p:pic>
      <p:pic>
        <p:nvPicPr>
          <p:cNvPr id="6" name="Picture 5">
            <a:extLst>
              <a:ext uri="{FF2B5EF4-FFF2-40B4-BE49-F238E27FC236}">
                <a16:creationId xmlns:a16="http://schemas.microsoft.com/office/drawing/2014/main" id="{AD61B67B-3E6E-4B83-9E97-1507C8DB98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930" y="1705679"/>
            <a:ext cx="2644957" cy="3840229"/>
          </a:xfrm>
          <a:prstGeom prst="rect">
            <a:avLst/>
          </a:prstGeom>
        </p:spPr>
      </p:pic>
      <p:pic>
        <p:nvPicPr>
          <p:cNvPr id="7" name="Picture 6">
            <a:extLst>
              <a:ext uri="{FF2B5EF4-FFF2-40B4-BE49-F238E27FC236}">
                <a16:creationId xmlns:a16="http://schemas.microsoft.com/office/drawing/2014/main" id="{BCF099F9-31FC-4209-9320-EE8F41A4474E}"/>
              </a:ext>
            </a:extLst>
          </p:cNvPr>
          <p:cNvPicPr>
            <a:picLocks noChangeAspect="1"/>
          </p:cNvPicPr>
          <p:nvPr/>
        </p:nvPicPr>
        <p:blipFill>
          <a:blip r:embed="rId4"/>
          <a:stretch>
            <a:fillRect/>
          </a:stretch>
        </p:blipFill>
        <p:spPr>
          <a:xfrm>
            <a:off x="6096000" y="1537326"/>
            <a:ext cx="2887076" cy="4038600"/>
          </a:xfrm>
          <a:prstGeom prst="rect">
            <a:avLst/>
          </a:prstGeom>
        </p:spPr>
      </p:pic>
      <p:pic>
        <p:nvPicPr>
          <p:cNvPr id="8" name="Picture 4" descr="https://evpa.eu.com/uploads/images/A_Practical_Guide_to_VP_SII_2018_cover_small.jpg">
            <a:extLst>
              <a:ext uri="{FF2B5EF4-FFF2-40B4-BE49-F238E27FC236}">
                <a16:creationId xmlns:a16="http://schemas.microsoft.com/office/drawing/2014/main" id="{BF4AC680-721A-4B47-99F8-5A4FC1944F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02277" y="1806678"/>
            <a:ext cx="2616189" cy="369518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556A1FC-FB29-4009-AE76-57336F3EA745}"/>
              </a:ext>
            </a:extLst>
          </p:cNvPr>
          <p:cNvSpPr txBox="1"/>
          <p:nvPr/>
        </p:nvSpPr>
        <p:spPr>
          <a:xfrm>
            <a:off x="1022208" y="1185570"/>
            <a:ext cx="10147584" cy="400110"/>
          </a:xfrm>
          <a:prstGeom prst="rect">
            <a:avLst/>
          </a:prstGeom>
          <a:noFill/>
        </p:spPr>
        <p:txBody>
          <a:bodyPr wrap="square" rtlCol="0">
            <a:spAutoFit/>
          </a:bodyPr>
          <a:lstStyle/>
          <a:p>
            <a:pPr algn="ctr"/>
            <a:r>
              <a:rPr lang="en-US" sz="2000" b="1" dirty="0">
                <a:solidFill>
                  <a:schemeClr val="accent2"/>
                </a:solidFill>
              </a:rPr>
              <a:t>KEY PUBLICATIONS ON SOCIAL INVESTMENT AND EVPA’S 3 CORE PRACTICES</a:t>
            </a:r>
            <a:endParaRPr lang="en-US" sz="2000" b="1" u="sng" dirty="0">
              <a:solidFill>
                <a:srgbClr val="2B5293"/>
              </a:solidFill>
            </a:endParaRPr>
          </a:p>
        </p:txBody>
      </p:sp>
      <p:sp>
        <p:nvSpPr>
          <p:cNvPr id="3" name="Rectangle 2">
            <a:extLst>
              <a:ext uri="{FF2B5EF4-FFF2-40B4-BE49-F238E27FC236}">
                <a16:creationId xmlns:a16="http://schemas.microsoft.com/office/drawing/2014/main" id="{71C1856C-2D0F-4801-B7B7-B2AD7C1AE70E}"/>
              </a:ext>
            </a:extLst>
          </p:cNvPr>
          <p:cNvSpPr/>
          <p:nvPr/>
        </p:nvSpPr>
        <p:spPr>
          <a:xfrm>
            <a:off x="8689697" y="225892"/>
            <a:ext cx="3228769" cy="338554"/>
          </a:xfrm>
          <a:prstGeom prst="rect">
            <a:avLst/>
          </a:prstGeom>
        </p:spPr>
        <p:txBody>
          <a:bodyPr wrap="none">
            <a:spAutoFit/>
          </a:bodyPr>
          <a:lstStyle/>
          <a:p>
            <a:r>
              <a:rPr lang="en-GB" sz="1600" b="1" u="sng" dirty="0">
                <a:solidFill>
                  <a:schemeClr val="accent2"/>
                </a:solidFill>
              </a:rPr>
              <a:t>evpa.eu.com/knowledge-centre</a:t>
            </a:r>
            <a:endParaRPr lang="en-GB" sz="1600" b="1" u="sng" dirty="0"/>
          </a:p>
        </p:txBody>
      </p:sp>
    </p:spTree>
    <p:extLst>
      <p:ext uri="{BB962C8B-B14F-4D97-AF65-F5344CB8AC3E}">
        <p14:creationId xmlns:p14="http://schemas.microsoft.com/office/powerpoint/2010/main" val="1455293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39C76E7-9F9D-45C3-91DF-54D872525A17}"/>
              </a:ext>
            </a:extLst>
          </p:cNvPr>
          <p:cNvSpPr txBox="1"/>
          <p:nvPr/>
        </p:nvSpPr>
        <p:spPr>
          <a:xfrm>
            <a:off x="7458651" y="1063350"/>
            <a:ext cx="2715293" cy="2062103"/>
          </a:xfrm>
          <a:prstGeom prst="rect">
            <a:avLst/>
          </a:prstGeom>
          <a:noFill/>
        </p:spPr>
        <p:txBody>
          <a:bodyPr wrap="square" rtlCol="0">
            <a:spAutoFit/>
          </a:bodyPr>
          <a:lstStyle/>
          <a:p>
            <a:pPr algn="just"/>
            <a:r>
              <a:rPr lang="en-GB" sz="1600" b="1" dirty="0">
                <a:solidFill>
                  <a:srgbClr val="7F5B82"/>
                </a:solidFill>
              </a:rPr>
              <a:t>Success Stories</a:t>
            </a:r>
          </a:p>
          <a:p>
            <a:pPr algn="just"/>
            <a:endParaRPr lang="en-GB" sz="1600" dirty="0">
              <a:solidFill>
                <a:srgbClr val="2B5293"/>
              </a:solidFill>
            </a:endParaRPr>
          </a:p>
          <a:p>
            <a:pPr algn="just"/>
            <a:r>
              <a:rPr lang="en-GB" sz="1600" dirty="0">
                <a:solidFill>
                  <a:srgbClr val="2B5293"/>
                </a:solidFill>
              </a:rPr>
              <a:t>Discover </a:t>
            </a:r>
            <a:r>
              <a:rPr lang="en-GB" sz="1600" dirty="0">
                <a:solidFill>
                  <a:schemeClr val="accent2"/>
                </a:solidFill>
                <a:hlinkClick r:id="rId2">
                  <a:extLst>
                    <a:ext uri="{A12FA001-AC4F-418D-AE19-62706E023703}">
                      <ahyp:hlinkClr xmlns:ahyp="http://schemas.microsoft.com/office/drawing/2018/hyperlinkcolor" val="tx"/>
                    </a:ext>
                  </a:extLst>
                </a:hlinkClick>
              </a:rPr>
              <a:t>stories</a:t>
            </a:r>
            <a:r>
              <a:rPr lang="en-GB" sz="1600" dirty="0">
                <a:solidFill>
                  <a:srgbClr val="2B5293"/>
                </a:solidFill>
              </a:rPr>
              <a:t> and </a:t>
            </a:r>
            <a:r>
              <a:rPr lang="en-GB" sz="1600" dirty="0">
                <a:solidFill>
                  <a:schemeClr val="accent2"/>
                </a:solidFill>
                <a:hlinkClick r:id="rId3">
                  <a:extLst>
                    <a:ext uri="{A12FA001-AC4F-418D-AE19-62706E023703}">
                      <ahyp:hlinkClr xmlns:ahyp="http://schemas.microsoft.com/office/drawing/2018/hyperlinkcolor" val="tx"/>
                    </a:ext>
                  </a:extLst>
                </a:hlinkClick>
              </a:rPr>
              <a:t>videos</a:t>
            </a:r>
            <a:r>
              <a:rPr lang="en-GB" sz="1600" dirty="0">
                <a:solidFill>
                  <a:srgbClr val="2B5293"/>
                </a:solidFill>
              </a:rPr>
              <a:t> to see how investors </a:t>
            </a:r>
            <a:r>
              <a:rPr lang="en-GB" sz="1600" i="1" dirty="0">
                <a:solidFill>
                  <a:srgbClr val="2B5293"/>
                </a:solidFill>
              </a:rPr>
              <a:t>for</a:t>
            </a:r>
            <a:r>
              <a:rPr lang="en-GB" sz="1600" dirty="0">
                <a:solidFill>
                  <a:srgbClr val="2B5293"/>
                </a:solidFill>
              </a:rPr>
              <a:t> impact, through the VP approach, support SPOs in achieving and scaling their social impact</a:t>
            </a:r>
          </a:p>
        </p:txBody>
      </p:sp>
      <p:sp>
        <p:nvSpPr>
          <p:cNvPr id="19" name="Rectangle 18">
            <a:extLst>
              <a:ext uri="{FF2B5EF4-FFF2-40B4-BE49-F238E27FC236}">
                <a16:creationId xmlns:a16="http://schemas.microsoft.com/office/drawing/2014/main" id="{5CF02464-1D25-4AD7-8871-A37EDA706399}"/>
              </a:ext>
            </a:extLst>
          </p:cNvPr>
          <p:cNvSpPr/>
          <p:nvPr/>
        </p:nvSpPr>
        <p:spPr>
          <a:xfrm>
            <a:off x="220832" y="3442934"/>
            <a:ext cx="2443711" cy="2339102"/>
          </a:xfrm>
          <a:prstGeom prst="rect">
            <a:avLst/>
          </a:prstGeom>
        </p:spPr>
        <p:txBody>
          <a:bodyPr wrap="square">
            <a:spAutoFit/>
          </a:bodyPr>
          <a:lstStyle/>
          <a:p>
            <a:pPr algn="just"/>
            <a:r>
              <a:rPr lang="en-GB" sz="1600" b="1" dirty="0">
                <a:solidFill>
                  <a:srgbClr val="7F5B82"/>
                </a:solidFill>
              </a:rPr>
              <a:t>IMM Research &amp; Interactive Dashboards</a:t>
            </a:r>
          </a:p>
          <a:p>
            <a:pPr lvl="0" algn="just"/>
            <a:endParaRPr lang="en-GB" sz="1600" dirty="0">
              <a:solidFill>
                <a:srgbClr val="2B5293"/>
              </a:solidFill>
            </a:endParaRPr>
          </a:p>
          <a:p>
            <a:pPr algn="just"/>
            <a:r>
              <a:rPr lang="en-GB" sz="1400" dirty="0">
                <a:solidFill>
                  <a:srgbClr val="2B5293"/>
                </a:solidFill>
              </a:rPr>
              <a:t>EVPA developed three dynamic dashboards showing how practitioners are measuring and, more importantly, managing their own impact and the one of their investments.</a:t>
            </a:r>
            <a:endParaRPr lang="en-US" sz="1400" dirty="0">
              <a:solidFill>
                <a:srgbClr val="2B5293"/>
              </a:solidFill>
            </a:endParaRPr>
          </a:p>
        </p:txBody>
      </p:sp>
      <p:pic>
        <p:nvPicPr>
          <p:cNvPr id="23" name="Picture 22">
            <a:extLst>
              <a:ext uri="{FF2B5EF4-FFF2-40B4-BE49-F238E27FC236}">
                <a16:creationId xmlns:a16="http://schemas.microsoft.com/office/drawing/2014/main" id="{573EE427-3224-447C-9B7A-6F3F5D4ABC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8960" y="989630"/>
            <a:ext cx="1438680" cy="2037600"/>
          </a:xfrm>
          <a:prstGeom prst="rect">
            <a:avLst/>
          </a:prstGeom>
        </p:spPr>
      </p:pic>
      <p:sp>
        <p:nvSpPr>
          <p:cNvPr id="24" name="Rectangle 23">
            <a:extLst>
              <a:ext uri="{FF2B5EF4-FFF2-40B4-BE49-F238E27FC236}">
                <a16:creationId xmlns:a16="http://schemas.microsoft.com/office/drawing/2014/main" id="{5775E8E3-B9C9-4040-8668-DEDF56EDF09F}"/>
              </a:ext>
            </a:extLst>
          </p:cNvPr>
          <p:cNvSpPr/>
          <p:nvPr/>
        </p:nvSpPr>
        <p:spPr>
          <a:xfrm>
            <a:off x="6374711" y="3897889"/>
            <a:ext cx="2338366" cy="2062103"/>
          </a:xfrm>
          <a:prstGeom prst="rect">
            <a:avLst/>
          </a:prstGeom>
        </p:spPr>
        <p:txBody>
          <a:bodyPr wrap="square">
            <a:spAutoFit/>
          </a:bodyPr>
          <a:lstStyle/>
          <a:p>
            <a:pPr lvl="0"/>
            <a:endParaRPr lang="en-GB" sz="1600" dirty="0">
              <a:solidFill>
                <a:schemeClr val="accent2"/>
              </a:solidFill>
              <a:hlinkClick r:id="rId5">
                <a:extLst>
                  <a:ext uri="{A12FA001-AC4F-418D-AE19-62706E023703}">
                    <ahyp:hlinkClr xmlns:ahyp="http://schemas.microsoft.com/office/drawing/2018/hyperlinkcolor" val="tx"/>
                  </a:ext>
                </a:extLst>
              </a:hlinkClick>
            </a:endParaRPr>
          </a:p>
          <a:p>
            <a:pPr lvl="0"/>
            <a:r>
              <a:rPr lang="en-GB" sz="1600" dirty="0">
                <a:solidFill>
                  <a:schemeClr val="accent2"/>
                </a:solidFill>
                <a:hlinkClick r:id="rId5">
                  <a:extLst>
                    <a:ext uri="{A12FA001-AC4F-418D-AE19-62706E023703}">
                      <ahyp:hlinkClr xmlns:ahyp="http://schemas.microsoft.com/office/drawing/2018/hyperlinkcolor" val="tx"/>
                    </a:ext>
                  </a:extLst>
                </a:hlinkClick>
              </a:rPr>
              <a:t>The Toolkit </a:t>
            </a:r>
            <a:r>
              <a:rPr lang="en-GB" sz="1600" dirty="0">
                <a:solidFill>
                  <a:srgbClr val="2B5293"/>
                </a:solidFill>
              </a:rPr>
              <a:t>assists newcomers to investing </a:t>
            </a:r>
            <a:r>
              <a:rPr lang="en-GB" sz="1600" i="1" dirty="0">
                <a:solidFill>
                  <a:srgbClr val="2B5293"/>
                </a:solidFill>
              </a:rPr>
              <a:t>for</a:t>
            </a:r>
            <a:r>
              <a:rPr lang="en-GB" sz="1600" dirty="0">
                <a:solidFill>
                  <a:srgbClr val="2B5293"/>
                </a:solidFill>
              </a:rPr>
              <a:t> impact by outlining strategies &amp; best practices for adopting the venture philanthropy approach. </a:t>
            </a:r>
          </a:p>
        </p:txBody>
      </p:sp>
      <p:sp>
        <p:nvSpPr>
          <p:cNvPr id="25" name="TextBox 24">
            <a:extLst>
              <a:ext uri="{FF2B5EF4-FFF2-40B4-BE49-F238E27FC236}">
                <a16:creationId xmlns:a16="http://schemas.microsoft.com/office/drawing/2014/main" id="{FD5563D4-84B4-41AA-B4D7-6758F71F855F}"/>
              </a:ext>
            </a:extLst>
          </p:cNvPr>
          <p:cNvSpPr txBox="1"/>
          <p:nvPr/>
        </p:nvSpPr>
        <p:spPr>
          <a:xfrm>
            <a:off x="264269" y="989630"/>
            <a:ext cx="2262621" cy="1815882"/>
          </a:xfrm>
          <a:prstGeom prst="rect">
            <a:avLst/>
          </a:prstGeom>
          <a:noFill/>
        </p:spPr>
        <p:txBody>
          <a:bodyPr wrap="square" rtlCol="0">
            <a:spAutoFit/>
          </a:bodyPr>
          <a:lstStyle/>
          <a:p>
            <a:pPr algn="just"/>
            <a:r>
              <a:rPr lang="en-GB" sz="1600" b="1" dirty="0">
                <a:solidFill>
                  <a:srgbClr val="7F5B82"/>
                </a:solidFill>
              </a:rPr>
              <a:t>Industry Survey</a:t>
            </a:r>
          </a:p>
          <a:p>
            <a:pPr algn="just"/>
            <a:endParaRPr lang="en-GB" sz="1600" dirty="0">
              <a:solidFill>
                <a:srgbClr val="2B5293"/>
              </a:solidFill>
            </a:endParaRPr>
          </a:p>
          <a:p>
            <a:pPr algn="just"/>
            <a:r>
              <a:rPr lang="en-GB" sz="1600" dirty="0">
                <a:solidFill>
                  <a:srgbClr val="2B5293"/>
                </a:solidFill>
              </a:rPr>
              <a:t>Through our </a:t>
            </a:r>
            <a:r>
              <a:rPr lang="en-GB" sz="1600" dirty="0">
                <a:solidFill>
                  <a:schemeClr val="accent2"/>
                </a:solidFill>
                <a:hlinkClick r:id="rId6">
                  <a:extLst>
                    <a:ext uri="{A12FA001-AC4F-418D-AE19-62706E023703}">
                      <ahyp:hlinkClr xmlns:ahyp="http://schemas.microsoft.com/office/drawing/2018/hyperlinkcolor" val="tx"/>
                    </a:ext>
                  </a:extLst>
                </a:hlinkClick>
              </a:rPr>
              <a:t>Industry Surveys</a:t>
            </a:r>
            <a:r>
              <a:rPr lang="en-GB" sz="1600" dirty="0">
                <a:solidFill>
                  <a:srgbClr val="2B5293"/>
                </a:solidFill>
              </a:rPr>
              <a:t>, we are the main repository of data of investors </a:t>
            </a:r>
            <a:r>
              <a:rPr lang="en-GB" sz="1600" i="1" dirty="0">
                <a:solidFill>
                  <a:srgbClr val="2B5293"/>
                </a:solidFill>
              </a:rPr>
              <a:t>for</a:t>
            </a:r>
            <a:r>
              <a:rPr lang="en-GB" sz="1600" dirty="0">
                <a:solidFill>
                  <a:srgbClr val="2B5293"/>
                </a:solidFill>
              </a:rPr>
              <a:t> impact since 2010</a:t>
            </a:r>
            <a:endParaRPr lang="en-US" sz="1600" dirty="0">
              <a:solidFill>
                <a:srgbClr val="2B5293"/>
              </a:solidFill>
            </a:endParaRPr>
          </a:p>
        </p:txBody>
      </p:sp>
      <p:sp>
        <p:nvSpPr>
          <p:cNvPr id="26" name="Rectangle 25">
            <a:extLst>
              <a:ext uri="{FF2B5EF4-FFF2-40B4-BE49-F238E27FC236}">
                <a16:creationId xmlns:a16="http://schemas.microsoft.com/office/drawing/2014/main" id="{2422FAFB-AB23-4FD9-86F0-738ECD952E3B}"/>
              </a:ext>
            </a:extLst>
          </p:cNvPr>
          <p:cNvSpPr/>
          <p:nvPr/>
        </p:nvSpPr>
        <p:spPr>
          <a:xfrm>
            <a:off x="264269" y="222914"/>
            <a:ext cx="11663371" cy="707886"/>
          </a:xfrm>
          <a:prstGeom prst="rect">
            <a:avLst/>
          </a:prstGeom>
        </p:spPr>
        <p:txBody>
          <a:bodyPr wrap="square">
            <a:spAutoFit/>
          </a:bodyPr>
          <a:lstStyle/>
          <a:p>
            <a:r>
              <a:rPr lang="en-US" sz="2000" b="1" dirty="0">
                <a:solidFill>
                  <a:schemeClr val="accent2"/>
                </a:solidFill>
              </a:rPr>
              <a:t>Discover our research &amp; tools from our Knowledge Centre: </a:t>
            </a:r>
            <a:r>
              <a:rPr lang="en-GB" sz="2000" b="1" u="sng" dirty="0">
                <a:solidFill>
                  <a:schemeClr val="accent2"/>
                </a:solidFill>
              </a:rPr>
              <a:t>evpa.eu.com/knowledge-centre</a:t>
            </a:r>
            <a:endParaRPr lang="en-GB" sz="2000" b="1" u="sng" dirty="0"/>
          </a:p>
          <a:p>
            <a:pPr algn="ctr"/>
            <a:endParaRPr lang="en-US" sz="2000" b="1" dirty="0">
              <a:solidFill>
                <a:schemeClr val="accent2"/>
              </a:solidFill>
            </a:endParaRPr>
          </a:p>
        </p:txBody>
      </p:sp>
      <p:pic>
        <p:nvPicPr>
          <p:cNvPr id="28" name="Picture 27">
            <a:extLst>
              <a:ext uri="{FF2B5EF4-FFF2-40B4-BE49-F238E27FC236}">
                <a16:creationId xmlns:a16="http://schemas.microsoft.com/office/drawing/2014/main" id="{FB424983-15B8-40C6-8D6A-A4498CF9AA30}"/>
              </a:ext>
            </a:extLst>
          </p:cNvPr>
          <p:cNvPicPr>
            <a:picLocks noChangeAspect="1"/>
          </p:cNvPicPr>
          <p:nvPr/>
        </p:nvPicPr>
        <p:blipFill>
          <a:blip r:embed="rId7"/>
          <a:stretch>
            <a:fillRect/>
          </a:stretch>
        </p:blipFill>
        <p:spPr>
          <a:xfrm>
            <a:off x="8713077" y="3482983"/>
            <a:ext cx="3370289" cy="1730826"/>
          </a:xfrm>
          <a:prstGeom prst="rect">
            <a:avLst/>
          </a:prstGeom>
        </p:spPr>
      </p:pic>
      <p:sp>
        <p:nvSpPr>
          <p:cNvPr id="29" name="Rectangle 28">
            <a:extLst>
              <a:ext uri="{FF2B5EF4-FFF2-40B4-BE49-F238E27FC236}">
                <a16:creationId xmlns:a16="http://schemas.microsoft.com/office/drawing/2014/main" id="{DBAB41B3-63E5-45DC-AB9D-05002BF6713E}"/>
              </a:ext>
            </a:extLst>
          </p:cNvPr>
          <p:cNvSpPr/>
          <p:nvPr/>
        </p:nvSpPr>
        <p:spPr>
          <a:xfrm>
            <a:off x="6374711" y="3429000"/>
            <a:ext cx="2937455" cy="584775"/>
          </a:xfrm>
          <a:prstGeom prst="rect">
            <a:avLst/>
          </a:prstGeom>
        </p:spPr>
        <p:txBody>
          <a:bodyPr wrap="square">
            <a:spAutoFit/>
          </a:bodyPr>
          <a:lstStyle/>
          <a:p>
            <a:r>
              <a:rPr lang="en-GB" sz="1600" b="1" dirty="0">
                <a:solidFill>
                  <a:srgbClr val="7F5B82"/>
                </a:solidFill>
              </a:rPr>
              <a:t>Investing </a:t>
            </a:r>
            <a:r>
              <a:rPr lang="en-GB" sz="1600" b="1" i="1" dirty="0">
                <a:solidFill>
                  <a:srgbClr val="7F5B82"/>
                </a:solidFill>
              </a:rPr>
              <a:t>for</a:t>
            </a:r>
            <a:r>
              <a:rPr lang="en-GB" sz="1600" b="1" dirty="0">
                <a:solidFill>
                  <a:srgbClr val="7F5B82"/>
                </a:solidFill>
              </a:rPr>
              <a:t> Impact </a:t>
            </a:r>
          </a:p>
          <a:p>
            <a:r>
              <a:rPr lang="en-GB" sz="1600" b="1" dirty="0">
                <a:solidFill>
                  <a:srgbClr val="7F5B82"/>
                </a:solidFill>
              </a:rPr>
              <a:t>Toolkit</a:t>
            </a:r>
            <a:endParaRPr lang="en-GB" sz="1600" dirty="0">
              <a:solidFill>
                <a:srgbClr val="2B5293"/>
              </a:solidFill>
            </a:endParaRPr>
          </a:p>
        </p:txBody>
      </p:sp>
      <p:pic>
        <p:nvPicPr>
          <p:cNvPr id="2" name="Picture 1">
            <a:extLst>
              <a:ext uri="{FF2B5EF4-FFF2-40B4-BE49-F238E27FC236}">
                <a16:creationId xmlns:a16="http://schemas.microsoft.com/office/drawing/2014/main" id="{23345A7A-01E5-4905-99A9-0EC922944F06}"/>
              </a:ext>
            </a:extLst>
          </p:cNvPr>
          <p:cNvPicPr>
            <a:picLocks noChangeAspect="1"/>
          </p:cNvPicPr>
          <p:nvPr/>
        </p:nvPicPr>
        <p:blipFill rotWithShape="1">
          <a:blip r:embed="rId8"/>
          <a:srcRect t="20117"/>
          <a:stretch/>
        </p:blipFill>
        <p:spPr>
          <a:xfrm>
            <a:off x="2664543" y="1171618"/>
            <a:ext cx="4479091" cy="1855612"/>
          </a:xfrm>
          <a:prstGeom prst="rect">
            <a:avLst/>
          </a:prstGeom>
        </p:spPr>
      </p:pic>
      <p:pic>
        <p:nvPicPr>
          <p:cNvPr id="1026" name="Picture 2" descr="https://evpa.eu.com/uploads/images/Navigating_IMM_visual.jpg">
            <a:extLst>
              <a:ext uri="{FF2B5EF4-FFF2-40B4-BE49-F238E27FC236}">
                <a16:creationId xmlns:a16="http://schemas.microsoft.com/office/drawing/2014/main" id="{FB063718-6E76-48E8-9279-496FAC53463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46749" y="3442934"/>
            <a:ext cx="3545756" cy="1855612"/>
          </a:xfrm>
          <a:prstGeom prst="rect">
            <a:avLst/>
          </a:prstGeom>
          <a:noFill/>
          <a:extLst>
            <a:ext uri="{909E8E84-426E-40DD-AFC4-6F175D3DCCD1}">
              <a14:hiddenFill xmlns:a14="http://schemas.microsoft.com/office/drawing/2010/main">
                <a:solidFill>
                  <a:srgbClr val="FFFFFF"/>
                </a:solidFill>
              </a14:hiddenFill>
            </a:ext>
          </a:extLst>
        </p:spPr>
      </p:pic>
      <p:pic>
        <p:nvPicPr>
          <p:cNvPr id="12" name="Immagine 6">
            <a:extLst>
              <a:ext uri="{FF2B5EF4-FFF2-40B4-BE49-F238E27FC236}">
                <a16:creationId xmlns:a16="http://schemas.microsoft.com/office/drawing/2014/main" id="{948E6FD5-0C28-44A4-BBEC-6B27E0A87F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8385" y="6218200"/>
            <a:ext cx="2677405" cy="429247"/>
          </a:xfrm>
          <a:prstGeom prst="rect">
            <a:avLst/>
          </a:prstGeom>
        </p:spPr>
      </p:pic>
      <p:pic>
        <p:nvPicPr>
          <p:cNvPr id="13" name="Immagine 14" descr="Immagine che contiene testo&#10;&#10;Descrizione generata automaticamente">
            <a:extLst>
              <a:ext uri="{FF2B5EF4-FFF2-40B4-BE49-F238E27FC236}">
                <a16:creationId xmlns:a16="http://schemas.microsoft.com/office/drawing/2014/main" id="{34F3E6DB-FBFC-4230-A697-08FB3649508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49055" y="6329672"/>
            <a:ext cx="1887856" cy="317775"/>
          </a:xfrm>
          <a:prstGeom prst="rect">
            <a:avLst/>
          </a:prstGeom>
        </p:spPr>
      </p:pic>
      <p:pic>
        <p:nvPicPr>
          <p:cNvPr id="14" name="Picture 13" descr="S:\Research and Policy Department\TRAINING\EVPA Training\2016\IM_workshop_SVI\comms\SVUK_logos\Social Value UK logo white_small.jpg">
            <a:extLst>
              <a:ext uri="{FF2B5EF4-FFF2-40B4-BE49-F238E27FC236}">
                <a16:creationId xmlns:a16="http://schemas.microsoft.com/office/drawing/2014/main" id="{5948E38C-8D0E-464D-AD1F-1D47798F8ED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0299524" y="6217496"/>
            <a:ext cx="1680766" cy="475245"/>
          </a:xfrm>
          <a:prstGeom prst="rect">
            <a:avLst/>
          </a:prstGeom>
          <a:noFill/>
        </p:spPr>
      </p:pic>
      <p:cxnSp>
        <p:nvCxnSpPr>
          <p:cNvPr id="15" name="Straight Connector 14">
            <a:extLst>
              <a:ext uri="{FF2B5EF4-FFF2-40B4-BE49-F238E27FC236}">
                <a16:creationId xmlns:a16="http://schemas.microsoft.com/office/drawing/2014/main" id="{28075531-FF80-4793-A464-8AA8FFCC1230}"/>
              </a:ext>
            </a:extLst>
          </p:cNvPr>
          <p:cNvCxnSpPr/>
          <p:nvPr/>
        </p:nvCxnSpPr>
        <p:spPr>
          <a:xfrm>
            <a:off x="125649" y="6113836"/>
            <a:ext cx="1189274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577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C17984-86DF-4063-9802-F5980BB44A61}"/>
              </a:ext>
            </a:extLst>
          </p:cNvPr>
          <p:cNvPicPr>
            <a:picLocks noChangeAspect="1"/>
          </p:cNvPicPr>
          <p:nvPr/>
        </p:nvPicPr>
        <p:blipFill>
          <a:blip r:embed="rId2"/>
          <a:stretch>
            <a:fillRect/>
          </a:stretch>
        </p:blipFill>
        <p:spPr>
          <a:xfrm>
            <a:off x="7822956" y="353961"/>
            <a:ext cx="3821959" cy="5422490"/>
          </a:xfrm>
          <a:prstGeom prst="rect">
            <a:avLst/>
          </a:prstGeom>
        </p:spPr>
      </p:pic>
      <p:sp>
        <p:nvSpPr>
          <p:cNvPr id="5" name="Rectangle 4">
            <a:extLst>
              <a:ext uri="{FF2B5EF4-FFF2-40B4-BE49-F238E27FC236}">
                <a16:creationId xmlns:a16="http://schemas.microsoft.com/office/drawing/2014/main" id="{2A4B5521-78FD-4846-96E0-3B584F07D942}"/>
              </a:ext>
            </a:extLst>
          </p:cNvPr>
          <p:cNvSpPr/>
          <p:nvPr/>
        </p:nvSpPr>
        <p:spPr>
          <a:xfrm>
            <a:off x="167148" y="5317245"/>
            <a:ext cx="7285703" cy="646331"/>
          </a:xfrm>
          <a:prstGeom prst="rect">
            <a:avLst/>
          </a:prstGeom>
        </p:spPr>
        <p:txBody>
          <a:bodyPr wrap="square">
            <a:spAutoFit/>
          </a:bodyPr>
          <a:lstStyle/>
          <a:p>
            <a:pPr algn="r"/>
            <a:r>
              <a:rPr lang="en-GB" dirty="0">
                <a:hlinkClick r:id="rId3"/>
              </a:rPr>
              <a:t>https://evpa.eu.com/knowledge-centre/publications/navigating-impact-measurement-and-management</a:t>
            </a:r>
            <a:r>
              <a:rPr lang="en-GB" dirty="0"/>
              <a:t> </a:t>
            </a:r>
          </a:p>
        </p:txBody>
      </p:sp>
      <p:sp>
        <p:nvSpPr>
          <p:cNvPr id="6" name="Rectangle 5">
            <a:extLst>
              <a:ext uri="{FF2B5EF4-FFF2-40B4-BE49-F238E27FC236}">
                <a16:creationId xmlns:a16="http://schemas.microsoft.com/office/drawing/2014/main" id="{C65A25BC-16BB-46D1-82EB-134A14580CFE}"/>
              </a:ext>
            </a:extLst>
          </p:cNvPr>
          <p:cNvSpPr/>
          <p:nvPr/>
        </p:nvSpPr>
        <p:spPr>
          <a:xfrm>
            <a:off x="1356851" y="1418602"/>
            <a:ext cx="6096000" cy="3231654"/>
          </a:xfrm>
          <a:prstGeom prst="rect">
            <a:avLst/>
          </a:prstGeom>
        </p:spPr>
        <p:txBody>
          <a:bodyPr>
            <a:spAutoFit/>
          </a:bodyPr>
          <a:lstStyle/>
          <a:p>
            <a:pPr algn="r"/>
            <a:r>
              <a:rPr lang="en-GB" b="1" dirty="0">
                <a:solidFill>
                  <a:schemeClr val="accent2"/>
                </a:solidFill>
              </a:rPr>
              <a:t>REPORT: HOW TO INTEGRATE IMPACT THROUGHOUT THE INVESTMENT JOURNEY</a:t>
            </a:r>
            <a:br>
              <a:rPr lang="en-GB" sz="1400" dirty="0">
                <a:solidFill>
                  <a:schemeClr val="accent2"/>
                </a:solidFill>
              </a:rPr>
            </a:br>
            <a:endParaRPr lang="en-GB" sz="1400" dirty="0">
              <a:solidFill>
                <a:schemeClr val="accent2"/>
              </a:solidFill>
            </a:endParaRPr>
          </a:p>
          <a:p>
            <a:pPr algn="r"/>
            <a:r>
              <a:rPr lang="en-GB" sz="1400" dirty="0">
                <a:solidFill>
                  <a:srgbClr val="2B5293"/>
                </a:solidFill>
              </a:rPr>
              <a:t>This report summarises the main elements to be taken into account to measure and manage impact throughout the investment strategy and the investment process, linking each phase to the relevant steps of the EVPA five-step framework.</a:t>
            </a:r>
            <a:br>
              <a:rPr lang="en-GB" sz="1400" dirty="0">
                <a:solidFill>
                  <a:srgbClr val="2B5293"/>
                </a:solidFill>
              </a:rPr>
            </a:br>
            <a:endParaRPr lang="en-GB" sz="1400" dirty="0">
              <a:solidFill>
                <a:srgbClr val="2B5293"/>
              </a:solidFill>
            </a:endParaRPr>
          </a:p>
          <a:p>
            <a:pPr algn="r"/>
            <a:r>
              <a:rPr lang="en-GB" sz="1400" dirty="0">
                <a:solidFill>
                  <a:srgbClr val="2B5293"/>
                </a:solidFill>
              </a:rPr>
              <a:t>To clarify how the EVPA five-step process and other IMM initiatives are linked and complement each other, this publication also refers to different principles or standards throughout the investment journey, such as the Dimensions of impact of the Impact Management Project, the Operating Principles of Impact Management, the Principles of Social Value and the SDG Impact Standards.</a:t>
            </a:r>
          </a:p>
        </p:txBody>
      </p:sp>
    </p:spTree>
    <p:extLst>
      <p:ext uri="{BB962C8B-B14F-4D97-AF65-F5344CB8AC3E}">
        <p14:creationId xmlns:p14="http://schemas.microsoft.com/office/powerpoint/2010/main" val="3519873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7">
            <a:extLst>
              <a:ext uri="{FF2B5EF4-FFF2-40B4-BE49-F238E27FC236}">
                <a16:creationId xmlns:a16="http://schemas.microsoft.com/office/drawing/2014/main" id="{1411CCED-C715-7042-B085-42CEEAD33374}"/>
              </a:ext>
            </a:extLst>
          </p:cNvPr>
          <p:cNvSpPr txBox="1">
            <a:spLocks/>
          </p:cNvSpPr>
          <p:nvPr/>
        </p:nvSpPr>
        <p:spPr>
          <a:xfrm>
            <a:off x="731404" y="6093296"/>
            <a:ext cx="8064500" cy="2728119"/>
          </a:xfrm>
          <a:prstGeom prst="rect">
            <a:avLst/>
          </a:prstGeom>
        </p:spPr>
        <p:txBody>
          <a:bodyPr/>
          <a:lstStyle>
            <a:lvl1pPr algn="l" defTabSz="825500" rtl="0" eaLnBrk="0" fontAlgn="base" hangingPunct="0">
              <a:lnSpc>
                <a:spcPct val="100000"/>
              </a:lnSpc>
              <a:spcBef>
                <a:spcPct val="0"/>
              </a:spcBef>
              <a:spcAft>
                <a:spcPct val="0"/>
              </a:spcAft>
              <a:defRPr sz="8800" b="0" i="0" kern="1200">
                <a:solidFill>
                  <a:schemeClr val="tx1"/>
                </a:solidFill>
                <a:latin typeface="LetoSans-Thin" panose="02000203000000000000" pitchFamily="2" charset="0"/>
                <a:ea typeface="Open Sans" charset="0"/>
                <a:cs typeface="Open Sans" charset="0"/>
                <a:sym typeface="Poppins" charset="0"/>
              </a:defRPr>
            </a:lvl1pPr>
            <a:lvl2pPr indent="2286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2pPr>
            <a:lvl3pPr indent="4572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3pPr>
            <a:lvl4pPr indent="6858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4pPr>
            <a:lvl5pPr indent="914400" algn="l" defTabSz="825500" rtl="0" eaLnBrk="0" fontAlgn="base" hangingPunct="0">
              <a:lnSpc>
                <a:spcPct val="150000"/>
              </a:lnSpc>
              <a:spcBef>
                <a:spcPct val="0"/>
              </a:spcBef>
              <a:spcAft>
                <a:spcPct val="0"/>
              </a:spcAft>
              <a:defRPr sz="2200" kern="1200">
                <a:solidFill>
                  <a:srgbClr val="9B9A9C"/>
                </a:solidFill>
                <a:latin typeface="Open Sans" charset="0"/>
                <a:ea typeface="Open Sans" charset="0"/>
                <a:cs typeface="Open Sans" charset="0"/>
                <a:sym typeface="Poppi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it-IT" sz="4400" dirty="0"/>
          </a:p>
        </p:txBody>
      </p:sp>
      <p:cxnSp>
        <p:nvCxnSpPr>
          <p:cNvPr id="5" name="Gerade Verbindung 6">
            <a:extLst>
              <a:ext uri="{FF2B5EF4-FFF2-40B4-BE49-F238E27FC236}">
                <a16:creationId xmlns:a16="http://schemas.microsoft.com/office/drawing/2014/main" id="{94947CEB-C056-4641-82C3-C1ED47DC6979}"/>
              </a:ext>
            </a:extLst>
          </p:cNvPr>
          <p:cNvCxnSpPr/>
          <p:nvPr/>
        </p:nvCxnSpPr>
        <p:spPr>
          <a:xfrm>
            <a:off x="5245874" y="4581822"/>
            <a:ext cx="268406" cy="0"/>
          </a:xfrm>
          <a:prstGeom prst="line">
            <a:avLst/>
          </a:prstGeom>
          <a:ln w="762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kstvak 4">
            <a:extLst>
              <a:ext uri="{FF2B5EF4-FFF2-40B4-BE49-F238E27FC236}">
                <a16:creationId xmlns:a16="http://schemas.microsoft.com/office/drawing/2014/main" id="{B868017B-7D9C-4C42-91C7-21A62D812E21}"/>
              </a:ext>
            </a:extLst>
          </p:cNvPr>
          <p:cNvSpPr txBox="1"/>
          <p:nvPr/>
        </p:nvSpPr>
        <p:spPr>
          <a:xfrm>
            <a:off x="2400323" y="1413885"/>
            <a:ext cx="3211165" cy="2862322"/>
          </a:xfrm>
          <a:prstGeom prst="rect">
            <a:avLst/>
          </a:prstGeom>
          <a:noFill/>
        </p:spPr>
        <p:txBody>
          <a:bodyPr wrap="square" rtlCol="0">
            <a:spAutoFit/>
          </a:bodyPr>
          <a:lstStyle/>
          <a:p>
            <a:pPr algn="r"/>
            <a:r>
              <a:rPr lang="nl-NL" sz="1500" baseline="0" dirty="0">
                <a:solidFill>
                  <a:schemeClr val="accent1"/>
                </a:solidFill>
                <a:latin typeface="+mj-lt"/>
                <a:ea typeface="Roboto" charset="0"/>
                <a:cs typeface="Roboto" charset="0"/>
              </a:rPr>
              <a:t>EVPA</a:t>
            </a:r>
            <a:br>
              <a:rPr lang="nl-NL" sz="1500" baseline="0" dirty="0">
                <a:solidFill>
                  <a:schemeClr val="accent1"/>
                </a:solidFill>
                <a:latin typeface="+mj-lt"/>
                <a:ea typeface="Roboto" charset="0"/>
                <a:cs typeface="Roboto" charset="0"/>
              </a:rPr>
            </a:br>
            <a:r>
              <a:rPr lang="nl-NL" sz="1500" baseline="0" dirty="0">
                <a:solidFill>
                  <a:schemeClr val="accent1"/>
                </a:solidFill>
                <a:latin typeface="+mj-lt"/>
                <a:ea typeface="Roboto" charset="0"/>
                <a:cs typeface="Roboto" charset="0"/>
              </a:rPr>
              <a:t>RUE ROYALE 94</a:t>
            </a:r>
          </a:p>
          <a:p>
            <a:pPr algn="r"/>
            <a:r>
              <a:rPr lang="nl-NL" sz="1500" baseline="0" dirty="0">
                <a:solidFill>
                  <a:schemeClr val="accent1"/>
                </a:solidFill>
                <a:latin typeface="+mj-lt"/>
                <a:ea typeface="Roboto" charset="0"/>
                <a:cs typeface="Roboto" charset="0"/>
              </a:rPr>
              <a:t>B-1000 BRUSSELS</a:t>
            </a:r>
          </a:p>
          <a:p>
            <a:pPr algn="r"/>
            <a:endParaRPr lang="nl-NL" sz="1500" baseline="0" dirty="0">
              <a:solidFill>
                <a:schemeClr val="accent1"/>
              </a:solidFill>
              <a:latin typeface="+mj-lt"/>
              <a:ea typeface="Roboto" charset="0"/>
              <a:cs typeface="Roboto" charset="0"/>
            </a:endParaRPr>
          </a:p>
          <a:p>
            <a:pPr algn="r"/>
            <a:r>
              <a:rPr lang="nl-NL" sz="1500" baseline="0" dirty="0">
                <a:solidFill>
                  <a:schemeClr val="accent1"/>
                </a:solidFill>
                <a:latin typeface="+mj-lt"/>
                <a:ea typeface="Roboto" charset="0"/>
                <a:cs typeface="Roboto" charset="0"/>
              </a:rPr>
              <a:t>T +32 2 513 21 31</a:t>
            </a:r>
          </a:p>
          <a:p>
            <a:pPr algn="r"/>
            <a:r>
              <a:rPr lang="nl-NL" sz="1500" baseline="0" dirty="0">
                <a:solidFill>
                  <a:schemeClr val="accent1"/>
                </a:solidFill>
                <a:latin typeface="+mj-lt"/>
                <a:ea typeface="Roboto" charset="0"/>
                <a:cs typeface="Roboto" charset="0"/>
              </a:rPr>
              <a:t>info@evpa.eu.com</a:t>
            </a:r>
          </a:p>
          <a:p>
            <a:pPr algn="r"/>
            <a:endParaRPr lang="nl-NL" sz="1500" baseline="0" dirty="0">
              <a:solidFill>
                <a:schemeClr val="accent1"/>
              </a:solidFill>
              <a:latin typeface="+mj-lt"/>
              <a:ea typeface="Roboto" charset="0"/>
              <a:cs typeface="Roboto" charset="0"/>
            </a:endParaRPr>
          </a:p>
          <a:p>
            <a:pPr algn="r"/>
            <a:r>
              <a:rPr lang="nl-NL" sz="1500" baseline="0" dirty="0">
                <a:solidFill>
                  <a:schemeClr val="accent1"/>
                </a:solidFill>
                <a:latin typeface="+mj-lt"/>
                <a:ea typeface="Roboto" charset="0"/>
                <a:cs typeface="Roboto" charset="0"/>
              </a:rPr>
              <a:t>     </a:t>
            </a:r>
            <a:r>
              <a:rPr lang="nl-NL" sz="1500" baseline="0" dirty="0" err="1">
                <a:solidFill>
                  <a:schemeClr val="accent1"/>
                </a:solidFill>
                <a:latin typeface="+mj-lt"/>
                <a:ea typeface="Roboto" charset="0"/>
                <a:cs typeface="Roboto" charset="0"/>
              </a:rPr>
              <a:t>EVPAupdates</a:t>
            </a:r>
            <a:r>
              <a:rPr lang="nl-NL" sz="1500" baseline="0" dirty="0">
                <a:solidFill>
                  <a:schemeClr val="accent1"/>
                </a:solidFill>
                <a:latin typeface="+mj-lt"/>
                <a:ea typeface="Roboto" charset="0"/>
                <a:cs typeface="Roboto" charset="0"/>
              </a:rPr>
              <a:t>      </a:t>
            </a:r>
          </a:p>
          <a:p>
            <a:pPr algn="r"/>
            <a:r>
              <a:rPr lang="nl-NL" sz="1500" baseline="0" dirty="0">
                <a:solidFill>
                  <a:schemeClr val="accent1"/>
                </a:solidFill>
                <a:latin typeface="+mj-lt"/>
                <a:ea typeface="Roboto" charset="0"/>
                <a:cs typeface="Roboto" charset="0"/>
              </a:rPr>
              <a:t>     </a:t>
            </a:r>
            <a:r>
              <a:rPr lang="nl-NL" sz="1500" baseline="0" dirty="0" err="1">
                <a:solidFill>
                  <a:schemeClr val="accent1"/>
                </a:solidFill>
                <a:latin typeface="+mj-lt"/>
                <a:ea typeface="Roboto" charset="0"/>
                <a:cs typeface="Roboto" charset="0"/>
              </a:rPr>
              <a:t>evpa</a:t>
            </a:r>
            <a:endParaRPr lang="nl-NL" sz="1500" baseline="0" dirty="0">
              <a:solidFill>
                <a:schemeClr val="accent1"/>
              </a:solidFill>
              <a:latin typeface="+mj-lt"/>
              <a:ea typeface="Roboto" charset="0"/>
              <a:cs typeface="Roboto" charset="0"/>
            </a:endParaRPr>
          </a:p>
          <a:p>
            <a:pPr algn="r"/>
            <a:r>
              <a:rPr lang="nl-NL" sz="1500" baseline="0" dirty="0">
                <a:solidFill>
                  <a:schemeClr val="accent1"/>
                </a:solidFill>
                <a:latin typeface="+mj-lt"/>
                <a:ea typeface="Roboto" charset="0"/>
                <a:cs typeface="Roboto" charset="0"/>
              </a:rPr>
              <a:t>     @_EVPA_</a:t>
            </a:r>
          </a:p>
          <a:p>
            <a:pPr algn="r"/>
            <a:endParaRPr lang="nl-NL" sz="1500" baseline="0" dirty="0">
              <a:solidFill>
                <a:schemeClr val="tx2"/>
              </a:solidFill>
              <a:latin typeface="+mj-lt"/>
              <a:ea typeface="Roboto" charset="0"/>
              <a:cs typeface="Roboto" charset="0"/>
            </a:endParaRPr>
          </a:p>
          <a:p>
            <a:pPr algn="r"/>
            <a:r>
              <a:rPr lang="nl-NL" sz="1500" baseline="0" dirty="0">
                <a:solidFill>
                  <a:schemeClr val="accent2"/>
                </a:solidFill>
                <a:latin typeface="+mj-lt"/>
                <a:ea typeface="Roboto" charset="0"/>
                <a:cs typeface="Roboto" charset="0"/>
              </a:rPr>
              <a:t>www.evpa.eu.com</a:t>
            </a:r>
          </a:p>
        </p:txBody>
      </p:sp>
      <p:pic>
        <p:nvPicPr>
          <p:cNvPr id="8" name="Picture 7">
            <a:extLst>
              <a:ext uri="{FF2B5EF4-FFF2-40B4-BE49-F238E27FC236}">
                <a16:creationId xmlns:a16="http://schemas.microsoft.com/office/drawing/2014/main" id="{DC58BAC6-446A-41EB-B776-A1EEFC7C0D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4664" y="1413885"/>
            <a:ext cx="3387434" cy="975638"/>
          </a:xfrm>
          <a:prstGeom prst="rect">
            <a:avLst/>
          </a:prstGeom>
        </p:spPr>
      </p:pic>
    </p:spTree>
    <p:extLst>
      <p:ext uri="{BB962C8B-B14F-4D97-AF65-F5344CB8AC3E}">
        <p14:creationId xmlns:p14="http://schemas.microsoft.com/office/powerpoint/2010/main" val="4139278417"/>
      </p:ext>
    </p:extLst>
  </p:cSld>
  <p:clrMapOvr>
    <a:masterClrMapping/>
  </p:clrMapOvr>
</p:sld>
</file>

<file path=ppt/theme/theme1.xml><?xml version="1.0" encoding="utf-8"?>
<a:theme xmlns:a="http://schemas.openxmlformats.org/drawingml/2006/main" name="Office Theme">
  <a:themeElements>
    <a:clrScheme name="EVPA">
      <a:dk1>
        <a:sysClr val="windowText" lastClr="000000"/>
      </a:dk1>
      <a:lt1>
        <a:sysClr val="window" lastClr="FFFFFF"/>
      </a:lt1>
      <a:dk2>
        <a:srgbClr val="1E2758"/>
      </a:dk2>
      <a:lt2>
        <a:srgbClr val="EEECE1"/>
      </a:lt2>
      <a:accent1>
        <a:srgbClr val="2F52A0"/>
      </a:accent1>
      <a:accent2>
        <a:srgbClr val="ED6A5B"/>
      </a:accent2>
      <a:accent3>
        <a:srgbClr val="C16277"/>
      </a:accent3>
      <a:accent4>
        <a:srgbClr val="8F5F8F"/>
      </a:accent4>
      <a:accent5>
        <a:srgbClr val="5C579B"/>
      </a:accent5>
      <a:accent6>
        <a:srgbClr val="1E2758"/>
      </a:accent6>
      <a:hlink>
        <a:srgbClr val="2F52A0"/>
      </a:hlink>
      <a:folHlink>
        <a:srgbClr val="C1627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3077</TotalTime>
  <Words>1674</Words>
  <Application>Microsoft Office PowerPoint</Application>
  <PresentationFormat>Widescreen</PresentationFormat>
  <Paragraphs>176</Paragraphs>
  <Slides>16</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(Body)</vt:lpstr>
      <vt:lpstr>Calibri</vt:lpstr>
      <vt:lpstr>LetoSans-Thin</vt:lpstr>
      <vt:lpstr>Open Sans</vt:lpstr>
      <vt:lpstr>Open Sans Light</vt:lpstr>
      <vt:lpstr>Roboto Light</vt:lpstr>
      <vt:lpstr>Symbol</vt:lpstr>
      <vt:lpstr>Wingdings</vt:lpstr>
      <vt:lpstr>Office Theme</vt:lpstr>
      <vt:lpstr>In-Depth Social Impact Measurement &amp; Management Online Training</vt:lpstr>
      <vt:lpstr>Understanding the BSO’s perspective on IMM. The practical experience of two EVPA members</vt:lpstr>
      <vt:lpstr>PowerPoint Presentation</vt:lpstr>
      <vt:lpstr>PowerPoint Presentation</vt:lpstr>
      <vt:lpstr>Discussing the BSO’s Perspective to Impact Measurement &amp; Management</vt:lpstr>
      <vt:lpstr>PowerPoint Presentation</vt:lpstr>
      <vt:lpstr>PowerPoint Presentation</vt:lpstr>
      <vt:lpstr>PowerPoint Presentation</vt:lpstr>
      <vt:lpstr>PowerPoint Presentation</vt:lpstr>
      <vt:lpstr>PowerPoint Presentation</vt:lpstr>
      <vt:lpstr>PowerPoint Presentation</vt:lpstr>
      <vt:lpstr>Evpa knowledge centre reports &amp; tools</vt:lpstr>
      <vt:lpstr>PowerPoint Presentation</vt:lpstr>
      <vt:lpstr>PowerPoint Presentation</vt:lpstr>
      <vt:lpstr>PowerPoint Presentation</vt:lpstr>
      <vt:lpstr>PowerPoint Presentation</vt:lpstr>
    </vt:vector>
  </TitlesOfParts>
  <Company>Temp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Investing For Impact</dc:title>
  <dc:creator>Florian Tuder</dc:creator>
  <cp:lastModifiedBy>Sara Seganti</cp:lastModifiedBy>
  <cp:revision>135</cp:revision>
  <dcterms:created xsi:type="dcterms:W3CDTF">2020-12-10T18:41:05Z</dcterms:created>
  <dcterms:modified xsi:type="dcterms:W3CDTF">2022-08-29T08:24:00Z</dcterms:modified>
</cp:coreProperties>
</file>