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2891" r:id="rId2"/>
    <p:sldId id="3003" r:id="rId3"/>
    <p:sldId id="3004" r:id="rId4"/>
    <p:sldId id="3002" r:id="rId5"/>
    <p:sldId id="3000" r:id="rId6"/>
    <p:sldId id="1146" r:id="rId7"/>
    <p:sldId id="2942" r:id="rId8"/>
    <p:sldId id="2934" r:id="rId9"/>
    <p:sldId id="2943" r:id="rId10"/>
    <p:sldId id="2936" r:id="rId11"/>
    <p:sldId id="2944" r:id="rId12"/>
    <p:sldId id="2937" r:id="rId13"/>
    <p:sldId id="2945" r:id="rId14"/>
    <p:sldId id="2938" r:id="rId15"/>
    <p:sldId id="2946" r:id="rId16"/>
    <p:sldId id="2993" r:id="rId17"/>
    <p:sldId id="2994" r:id="rId18"/>
    <p:sldId id="2995" r:id="rId19"/>
    <p:sldId id="2984" r:id="rId20"/>
    <p:sldId id="2985" r:id="rId21"/>
    <p:sldId id="2999" r:id="rId22"/>
    <p:sldId id="3001" r:id="rId23"/>
    <p:sldId id="2939" r:id="rId24"/>
    <p:sldId id="2947" r:id="rId25"/>
    <p:sldId id="2948" r:id="rId26"/>
    <p:sldId id="2949" r:id="rId27"/>
    <p:sldId id="2951" r:id="rId28"/>
    <p:sldId id="2950" r:id="rId29"/>
    <p:sldId id="2931" r:id="rId30"/>
    <p:sldId id="2932" r:id="rId31"/>
    <p:sldId id="2992" r:id="rId32"/>
    <p:sldId id="2998" r:id="rId33"/>
    <p:sldId id="345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lorian Tuder" initials="FT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BFF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0878" autoAdjust="0"/>
    <p:restoredTop sz="94660"/>
  </p:normalViewPr>
  <p:slideViewPr>
    <p:cSldViewPr snapToGrid="0">
      <p:cViewPr varScale="1">
        <p:scale>
          <a:sx n="66" d="100"/>
          <a:sy n="66" d="100"/>
        </p:scale>
        <p:origin x="60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3134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9B3F50-9E56-4EDD-9C59-67AA3D09377C}" type="datetimeFigureOut">
              <a:rPr lang="en-GB" smtClean="0"/>
              <a:t>29/08/2022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950FCA-62B5-4D94-9936-645144BB80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75605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6A9DF1-B0A6-4086-A90E-BDB530F8C116}" type="datetimeFigureOut">
              <a:rPr lang="en-GB" smtClean="0"/>
              <a:t>29/08/2022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DCD0D8-24DD-40F3-AB5E-FADCBF97FA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93005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25763" y="849313"/>
            <a:ext cx="4075112" cy="22939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/>
              <a:t>TIMING: 10.00-10.20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2DA7F8-E716-4BC2-94C5-37AA1B9C28F0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310307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FT to launch Zoom polls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DCD0D8-24DD-40F3-AB5E-FADCBF97FAFA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6810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7">
            <a:extLst>
              <a:ext uri="{FF2B5EF4-FFF2-40B4-BE49-F238E27FC236}">
                <a16:creationId xmlns:a16="http://schemas.microsoft.com/office/drawing/2014/main" id="{4BDECA55-8261-4AFB-A96A-E3B540E75C9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F8CD225-883D-4F2A-BCD2-64CDAAC83969}" type="slidenum">
              <a:rPr lang="en-GB" altLang="en-US" sz="1300" smtClean="0"/>
              <a:pPr/>
              <a:t>6</a:t>
            </a:fld>
            <a:endParaRPr lang="en-GB" altLang="en-US" sz="1300" dirty="0"/>
          </a:p>
        </p:txBody>
      </p:sp>
      <p:sp>
        <p:nvSpPr>
          <p:cNvPr id="262147" name="Rectangle 2">
            <a:extLst>
              <a:ext uri="{FF2B5EF4-FFF2-40B4-BE49-F238E27FC236}">
                <a16:creationId xmlns:a16="http://schemas.microsoft.com/office/drawing/2014/main" id="{8E0D6FF9-375F-422F-93D3-FF56D2E8E24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19900" cy="3836988"/>
          </a:xfrm>
          <a:solidFill>
            <a:srgbClr val="FFFFFF"/>
          </a:solidFill>
          <a:ln/>
        </p:spPr>
      </p:sp>
      <p:sp>
        <p:nvSpPr>
          <p:cNvPr id="262148" name="Rectangle 3">
            <a:extLst>
              <a:ext uri="{FF2B5EF4-FFF2-40B4-BE49-F238E27FC236}">
                <a16:creationId xmlns:a16="http://schemas.microsoft.com/office/drawing/2014/main" id="{499A34A8-9AAD-4006-A654-B765BB3850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7">
            <a:extLst>
              <a:ext uri="{FF2B5EF4-FFF2-40B4-BE49-F238E27FC236}">
                <a16:creationId xmlns:a16="http://schemas.microsoft.com/office/drawing/2014/main" id="{4BDECA55-8261-4AFB-A96A-E3B540E75C9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F8CD225-883D-4F2A-BCD2-64CDAAC83969}" type="slidenum">
              <a:rPr lang="en-GB" altLang="en-US" sz="1300" smtClean="0"/>
              <a:pPr/>
              <a:t>7</a:t>
            </a:fld>
            <a:endParaRPr lang="en-GB" altLang="en-US" sz="1300" dirty="0"/>
          </a:p>
        </p:txBody>
      </p:sp>
      <p:sp>
        <p:nvSpPr>
          <p:cNvPr id="262147" name="Rectangle 2">
            <a:extLst>
              <a:ext uri="{FF2B5EF4-FFF2-40B4-BE49-F238E27FC236}">
                <a16:creationId xmlns:a16="http://schemas.microsoft.com/office/drawing/2014/main" id="{8E0D6FF9-375F-422F-93D3-FF56D2E8E24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19900" cy="3836988"/>
          </a:xfrm>
          <a:solidFill>
            <a:srgbClr val="FFFFFF"/>
          </a:solidFill>
          <a:ln/>
        </p:spPr>
      </p:sp>
      <p:sp>
        <p:nvSpPr>
          <p:cNvPr id="262148" name="Rectangle 3">
            <a:extLst>
              <a:ext uri="{FF2B5EF4-FFF2-40B4-BE49-F238E27FC236}">
                <a16:creationId xmlns:a16="http://schemas.microsoft.com/office/drawing/2014/main" id="{499A34A8-9AAD-4006-A654-B765BB3850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78216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7">
            <a:extLst>
              <a:ext uri="{FF2B5EF4-FFF2-40B4-BE49-F238E27FC236}">
                <a16:creationId xmlns:a16="http://schemas.microsoft.com/office/drawing/2014/main" id="{4BDECA55-8261-4AFB-A96A-E3B540E75C9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F8CD225-883D-4F2A-BCD2-64CDAAC83969}" type="slidenum">
              <a:rPr lang="en-GB" altLang="en-US" sz="1300" smtClean="0"/>
              <a:pPr/>
              <a:t>8</a:t>
            </a:fld>
            <a:endParaRPr lang="en-GB" altLang="en-US" sz="1300" dirty="0"/>
          </a:p>
        </p:txBody>
      </p:sp>
      <p:sp>
        <p:nvSpPr>
          <p:cNvPr id="262147" name="Rectangle 2">
            <a:extLst>
              <a:ext uri="{FF2B5EF4-FFF2-40B4-BE49-F238E27FC236}">
                <a16:creationId xmlns:a16="http://schemas.microsoft.com/office/drawing/2014/main" id="{8E0D6FF9-375F-422F-93D3-FF56D2E8E24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19900" cy="3836988"/>
          </a:xfrm>
          <a:solidFill>
            <a:srgbClr val="FFFFFF"/>
          </a:solidFill>
          <a:ln/>
        </p:spPr>
      </p:sp>
      <p:sp>
        <p:nvSpPr>
          <p:cNvPr id="262148" name="Rectangle 3">
            <a:extLst>
              <a:ext uri="{FF2B5EF4-FFF2-40B4-BE49-F238E27FC236}">
                <a16:creationId xmlns:a16="http://schemas.microsoft.com/office/drawing/2014/main" id="{499A34A8-9AAD-4006-A654-B765BB3850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2105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7">
            <a:extLst>
              <a:ext uri="{FF2B5EF4-FFF2-40B4-BE49-F238E27FC236}">
                <a16:creationId xmlns:a16="http://schemas.microsoft.com/office/drawing/2014/main" id="{4BDECA55-8261-4AFB-A96A-E3B540E75C9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F8CD225-883D-4F2A-BCD2-64CDAAC83969}" type="slidenum">
              <a:rPr lang="en-GB" altLang="en-US" sz="1300" smtClean="0"/>
              <a:pPr/>
              <a:t>9</a:t>
            </a:fld>
            <a:endParaRPr lang="en-GB" altLang="en-US" sz="1300" dirty="0"/>
          </a:p>
        </p:txBody>
      </p:sp>
      <p:sp>
        <p:nvSpPr>
          <p:cNvPr id="262147" name="Rectangle 2">
            <a:extLst>
              <a:ext uri="{FF2B5EF4-FFF2-40B4-BE49-F238E27FC236}">
                <a16:creationId xmlns:a16="http://schemas.microsoft.com/office/drawing/2014/main" id="{8E0D6FF9-375F-422F-93D3-FF56D2E8E24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19900" cy="3836988"/>
          </a:xfrm>
          <a:solidFill>
            <a:srgbClr val="FFFFFF"/>
          </a:solidFill>
          <a:ln/>
        </p:spPr>
      </p:sp>
      <p:sp>
        <p:nvSpPr>
          <p:cNvPr id="262148" name="Rectangle 3">
            <a:extLst>
              <a:ext uri="{FF2B5EF4-FFF2-40B4-BE49-F238E27FC236}">
                <a16:creationId xmlns:a16="http://schemas.microsoft.com/office/drawing/2014/main" id="{499A34A8-9AAD-4006-A654-B765BB3850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74829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7">
            <a:extLst>
              <a:ext uri="{FF2B5EF4-FFF2-40B4-BE49-F238E27FC236}">
                <a16:creationId xmlns:a16="http://schemas.microsoft.com/office/drawing/2014/main" id="{4BDECA55-8261-4AFB-A96A-E3B540E75C9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F8CD225-883D-4F2A-BCD2-64CDAAC83969}" type="slidenum">
              <a:rPr lang="en-GB" altLang="en-US" sz="1300" smtClean="0"/>
              <a:pPr/>
              <a:t>10</a:t>
            </a:fld>
            <a:endParaRPr lang="en-GB" altLang="en-US" sz="1300" dirty="0"/>
          </a:p>
        </p:txBody>
      </p:sp>
      <p:sp>
        <p:nvSpPr>
          <p:cNvPr id="262147" name="Rectangle 2">
            <a:extLst>
              <a:ext uri="{FF2B5EF4-FFF2-40B4-BE49-F238E27FC236}">
                <a16:creationId xmlns:a16="http://schemas.microsoft.com/office/drawing/2014/main" id="{8E0D6FF9-375F-422F-93D3-FF56D2E8E24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19900" cy="3836988"/>
          </a:xfrm>
          <a:solidFill>
            <a:srgbClr val="FFFFFF"/>
          </a:solidFill>
          <a:ln/>
        </p:spPr>
      </p:sp>
      <p:sp>
        <p:nvSpPr>
          <p:cNvPr id="262148" name="Rectangle 3">
            <a:extLst>
              <a:ext uri="{FF2B5EF4-FFF2-40B4-BE49-F238E27FC236}">
                <a16:creationId xmlns:a16="http://schemas.microsoft.com/office/drawing/2014/main" id="{499A34A8-9AAD-4006-A654-B765BB3850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97902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7">
            <a:extLst>
              <a:ext uri="{FF2B5EF4-FFF2-40B4-BE49-F238E27FC236}">
                <a16:creationId xmlns:a16="http://schemas.microsoft.com/office/drawing/2014/main" id="{4BDECA55-8261-4AFB-A96A-E3B540E75C9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F8CD225-883D-4F2A-BCD2-64CDAAC83969}" type="slidenum">
              <a:rPr lang="en-GB" altLang="en-US" sz="1300" smtClean="0"/>
              <a:pPr/>
              <a:t>11</a:t>
            </a:fld>
            <a:endParaRPr lang="en-GB" altLang="en-US" sz="1300" dirty="0"/>
          </a:p>
        </p:txBody>
      </p:sp>
      <p:sp>
        <p:nvSpPr>
          <p:cNvPr id="262147" name="Rectangle 2">
            <a:extLst>
              <a:ext uri="{FF2B5EF4-FFF2-40B4-BE49-F238E27FC236}">
                <a16:creationId xmlns:a16="http://schemas.microsoft.com/office/drawing/2014/main" id="{8E0D6FF9-375F-422F-93D3-FF56D2E8E24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19900" cy="3836988"/>
          </a:xfrm>
          <a:solidFill>
            <a:srgbClr val="FFFFFF"/>
          </a:solidFill>
          <a:ln/>
        </p:spPr>
      </p:sp>
      <p:sp>
        <p:nvSpPr>
          <p:cNvPr id="262148" name="Rectangle 3">
            <a:extLst>
              <a:ext uri="{FF2B5EF4-FFF2-40B4-BE49-F238E27FC236}">
                <a16:creationId xmlns:a16="http://schemas.microsoft.com/office/drawing/2014/main" id="{499A34A8-9AAD-4006-A654-B765BB3850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10121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7">
            <a:extLst>
              <a:ext uri="{FF2B5EF4-FFF2-40B4-BE49-F238E27FC236}">
                <a16:creationId xmlns:a16="http://schemas.microsoft.com/office/drawing/2014/main" id="{4BDECA55-8261-4AFB-A96A-E3B540E75C9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F8CD225-883D-4F2A-BCD2-64CDAAC83969}" type="slidenum">
              <a:rPr lang="en-GB" altLang="en-US" sz="1300" smtClean="0"/>
              <a:pPr/>
              <a:t>12</a:t>
            </a:fld>
            <a:endParaRPr lang="en-GB" altLang="en-US" sz="1300" dirty="0"/>
          </a:p>
        </p:txBody>
      </p:sp>
      <p:sp>
        <p:nvSpPr>
          <p:cNvPr id="262147" name="Rectangle 2">
            <a:extLst>
              <a:ext uri="{FF2B5EF4-FFF2-40B4-BE49-F238E27FC236}">
                <a16:creationId xmlns:a16="http://schemas.microsoft.com/office/drawing/2014/main" id="{8E0D6FF9-375F-422F-93D3-FF56D2E8E24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19900" cy="3836988"/>
          </a:xfrm>
          <a:solidFill>
            <a:srgbClr val="FFFFFF"/>
          </a:solidFill>
          <a:ln/>
        </p:spPr>
      </p:sp>
      <p:sp>
        <p:nvSpPr>
          <p:cNvPr id="262148" name="Rectangle 3">
            <a:extLst>
              <a:ext uri="{FF2B5EF4-FFF2-40B4-BE49-F238E27FC236}">
                <a16:creationId xmlns:a16="http://schemas.microsoft.com/office/drawing/2014/main" id="{499A34A8-9AAD-4006-A654-B765BB3850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81582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7">
            <a:extLst>
              <a:ext uri="{FF2B5EF4-FFF2-40B4-BE49-F238E27FC236}">
                <a16:creationId xmlns:a16="http://schemas.microsoft.com/office/drawing/2014/main" id="{4BDECA55-8261-4AFB-A96A-E3B540E75C9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F8CD225-883D-4F2A-BCD2-64CDAAC83969}" type="slidenum">
              <a:rPr lang="en-GB" altLang="en-US" sz="1300" smtClean="0"/>
              <a:pPr/>
              <a:t>13</a:t>
            </a:fld>
            <a:endParaRPr lang="en-GB" altLang="en-US" sz="1300" dirty="0"/>
          </a:p>
        </p:txBody>
      </p:sp>
      <p:sp>
        <p:nvSpPr>
          <p:cNvPr id="262147" name="Rectangle 2">
            <a:extLst>
              <a:ext uri="{FF2B5EF4-FFF2-40B4-BE49-F238E27FC236}">
                <a16:creationId xmlns:a16="http://schemas.microsoft.com/office/drawing/2014/main" id="{8E0D6FF9-375F-422F-93D3-FF56D2E8E24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19900" cy="3836988"/>
          </a:xfrm>
          <a:solidFill>
            <a:srgbClr val="FFFFFF"/>
          </a:solidFill>
          <a:ln/>
        </p:spPr>
      </p:sp>
      <p:sp>
        <p:nvSpPr>
          <p:cNvPr id="262148" name="Rectangle 3">
            <a:extLst>
              <a:ext uri="{FF2B5EF4-FFF2-40B4-BE49-F238E27FC236}">
                <a16:creationId xmlns:a16="http://schemas.microsoft.com/office/drawing/2014/main" id="{499A34A8-9AAD-4006-A654-B765BB3850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26775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7">
            <a:extLst>
              <a:ext uri="{FF2B5EF4-FFF2-40B4-BE49-F238E27FC236}">
                <a16:creationId xmlns:a16="http://schemas.microsoft.com/office/drawing/2014/main" id="{4BDECA55-8261-4AFB-A96A-E3B540E75C9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F8CD225-883D-4F2A-BCD2-64CDAAC83969}" type="slidenum">
              <a:rPr lang="en-GB" altLang="en-US" sz="1300" smtClean="0"/>
              <a:pPr/>
              <a:t>14</a:t>
            </a:fld>
            <a:endParaRPr lang="en-GB" altLang="en-US" sz="1300" dirty="0"/>
          </a:p>
        </p:txBody>
      </p:sp>
      <p:sp>
        <p:nvSpPr>
          <p:cNvPr id="262147" name="Rectangle 2">
            <a:extLst>
              <a:ext uri="{FF2B5EF4-FFF2-40B4-BE49-F238E27FC236}">
                <a16:creationId xmlns:a16="http://schemas.microsoft.com/office/drawing/2014/main" id="{8E0D6FF9-375F-422F-93D3-FF56D2E8E24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19900" cy="3836988"/>
          </a:xfrm>
          <a:solidFill>
            <a:srgbClr val="FFFFFF"/>
          </a:solidFill>
          <a:ln/>
        </p:spPr>
      </p:sp>
      <p:sp>
        <p:nvSpPr>
          <p:cNvPr id="262148" name="Rectangle 3">
            <a:extLst>
              <a:ext uri="{FF2B5EF4-FFF2-40B4-BE49-F238E27FC236}">
                <a16:creationId xmlns:a16="http://schemas.microsoft.com/office/drawing/2014/main" id="{499A34A8-9AAD-4006-A654-B765BB3850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93576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7">
            <a:extLst>
              <a:ext uri="{FF2B5EF4-FFF2-40B4-BE49-F238E27FC236}">
                <a16:creationId xmlns:a16="http://schemas.microsoft.com/office/drawing/2014/main" id="{4BDECA55-8261-4AFB-A96A-E3B540E75C9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F8CD225-883D-4F2A-BCD2-64CDAAC83969}" type="slidenum">
              <a:rPr lang="en-GB" altLang="en-US" sz="1300" smtClean="0"/>
              <a:pPr/>
              <a:t>15</a:t>
            </a:fld>
            <a:endParaRPr lang="en-GB" altLang="en-US" sz="1300" dirty="0"/>
          </a:p>
        </p:txBody>
      </p:sp>
      <p:sp>
        <p:nvSpPr>
          <p:cNvPr id="262147" name="Rectangle 2">
            <a:extLst>
              <a:ext uri="{FF2B5EF4-FFF2-40B4-BE49-F238E27FC236}">
                <a16:creationId xmlns:a16="http://schemas.microsoft.com/office/drawing/2014/main" id="{8E0D6FF9-375F-422F-93D3-FF56D2E8E24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19900" cy="3836988"/>
          </a:xfrm>
          <a:solidFill>
            <a:srgbClr val="FFFFFF"/>
          </a:solidFill>
          <a:ln/>
        </p:spPr>
      </p:sp>
      <p:sp>
        <p:nvSpPr>
          <p:cNvPr id="262148" name="Rectangle 3">
            <a:extLst>
              <a:ext uri="{FF2B5EF4-FFF2-40B4-BE49-F238E27FC236}">
                <a16:creationId xmlns:a16="http://schemas.microsoft.com/office/drawing/2014/main" id="{499A34A8-9AAD-4006-A654-B765BB3850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96524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4479C8-071F-4A9A-8AF2-098AE1D6931F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310307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38463" y="476250"/>
            <a:ext cx="4227512" cy="2379663"/>
          </a:xfrm>
          <a:solidFill>
            <a:srgbClr val="FFFFFF"/>
          </a:solidFill>
          <a:ln/>
        </p:spPr>
      </p:sp>
      <p:sp>
        <p:nvSpPr>
          <p:cNvPr id="24883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>
              <a:latin typeface="Arial" pitchFamily="34" charset="0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24873BD-0C78-4562-ACBF-E7BC78C83E64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188414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327400" y="715963"/>
            <a:ext cx="3444875" cy="1938337"/>
          </a:xfrm>
          <a:solidFill>
            <a:srgbClr val="FFFFFF"/>
          </a:solidFill>
          <a:ln/>
        </p:spPr>
      </p:sp>
      <p:sp>
        <p:nvSpPr>
          <p:cNvPr id="25498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>
              <a:latin typeface="Arial" pitchFamily="34" charset="0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9ACD9C-5720-4D00-A819-BBDC82D3D8D8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681418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407698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38463" y="476250"/>
            <a:ext cx="4227512" cy="2379663"/>
          </a:xfrm>
          <a:solidFill>
            <a:srgbClr val="FFFFFF"/>
          </a:solidFill>
          <a:ln/>
        </p:spPr>
      </p:sp>
      <p:sp>
        <p:nvSpPr>
          <p:cNvPr id="24883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>
              <a:latin typeface="Arial" pitchFamily="34" charset="0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24873BD-0C78-4562-ACBF-E7BC78C83E64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330222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38463" y="476250"/>
            <a:ext cx="4227512" cy="2379663"/>
          </a:xfrm>
          <a:solidFill>
            <a:srgbClr val="FFFFFF"/>
          </a:solidFill>
          <a:ln/>
        </p:spPr>
      </p:sp>
      <p:sp>
        <p:nvSpPr>
          <p:cNvPr id="24883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>
              <a:latin typeface="Arial" pitchFamily="34" charset="0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24873BD-0C78-4562-ACBF-E7BC78C83E64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192980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FT to launch Zoom polls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DCD0D8-24DD-40F3-AB5E-FADCBF97FAFA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10909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7">
            <a:extLst>
              <a:ext uri="{FF2B5EF4-FFF2-40B4-BE49-F238E27FC236}">
                <a16:creationId xmlns:a16="http://schemas.microsoft.com/office/drawing/2014/main" id="{4BDECA55-8261-4AFB-A96A-E3B540E75C9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F8CD225-883D-4F2A-BCD2-64CDAAC83969}" type="slidenum">
              <a:rPr lang="en-GB" altLang="en-US" sz="1300" smtClean="0"/>
              <a:pPr/>
              <a:t>23</a:t>
            </a:fld>
            <a:endParaRPr lang="en-GB" altLang="en-US" sz="1300" dirty="0"/>
          </a:p>
        </p:txBody>
      </p:sp>
      <p:sp>
        <p:nvSpPr>
          <p:cNvPr id="262147" name="Rectangle 2">
            <a:extLst>
              <a:ext uri="{FF2B5EF4-FFF2-40B4-BE49-F238E27FC236}">
                <a16:creationId xmlns:a16="http://schemas.microsoft.com/office/drawing/2014/main" id="{8E0D6FF9-375F-422F-93D3-FF56D2E8E24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19900" cy="3836988"/>
          </a:xfrm>
          <a:solidFill>
            <a:srgbClr val="FFFFFF"/>
          </a:solidFill>
          <a:ln/>
        </p:spPr>
      </p:sp>
      <p:sp>
        <p:nvSpPr>
          <p:cNvPr id="262148" name="Rectangle 3">
            <a:extLst>
              <a:ext uri="{FF2B5EF4-FFF2-40B4-BE49-F238E27FC236}">
                <a16:creationId xmlns:a16="http://schemas.microsoft.com/office/drawing/2014/main" id="{499A34A8-9AAD-4006-A654-B765BB3850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586557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7">
            <a:extLst>
              <a:ext uri="{FF2B5EF4-FFF2-40B4-BE49-F238E27FC236}">
                <a16:creationId xmlns:a16="http://schemas.microsoft.com/office/drawing/2014/main" id="{4BDECA55-8261-4AFB-A96A-E3B540E75C9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F8CD225-883D-4F2A-BCD2-64CDAAC83969}" type="slidenum">
              <a:rPr lang="en-GB" altLang="en-US" sz="1300" smtClean="0"/>
              <a:pPr/>
              <a:t>24</a:t>
            </a:fld>
            <a:endParaRPr lang="en-GB" altLang="en-US" sz="1300" dirty="0"/>
          </a:p>
        </p:txBody>
      </p:sp>
      <p:sp>
        <p:nvSpPr>
          <p:cNvPr id="262147" name="Rectangle 2">
            <a:extLst>
              <a:ext uri="{FF2B5EF4-FFF2-40B4-BE49-F238E27FC236}">
                <a16:creationId xmlns:a16="http://schemas.microsoft.com/office/drawing/2014/main" id="{8E0D6FF9-375F-422F-93D3-FF56D2E8E24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19900" cy="3836988"/>
          </a:xfrm>
          <a:solidFill>
            <a:srgbClr val="FFFFFF"/>
          </a:solidFill>
          <a:ln/>
        </p:spPr>
      </p:sp>
      <p:sp>
        <p:nvSpPr>
          <p:cNvPr id="262148" name="Rectangle 3">
            <a:extLst>
              <a:ext uri="{FF2B5EF4-FFF2-40B4-BE49-F238E27FC236}">
                <a16:creationId xmlns:a16="http://schemas.microsoft.com/office/drawing/2014/main" id="{499A34A8-9AAD-4006-A654-B765BB3850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769170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7">
            <a:extLst>
              <a:ext uri="{FF2B5EF4-FFF2-40B4-BE49-F238E27FC236}">
                <a16:creationId xmlns:a16="http://schemas.microsoft.com/office/drawing/2014/main" id="{4BDECA55-8261-4AFB-A96A-E3B540E75C9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F8CD225-883D-4F2A-BCD2-64CDAAC83969}" type="slidenum">
              <a:rPr lang="en-GB" altLang="en-US" sz="1300" smtClean="0"/>
              <a:pPr/>
              <a:t>25</a:t>
            </a:fld>
            <a:endParaRPr lang="en-GB" altLang="en-US" sz="1300" dirty="0"/>
          </a:p>
        </p:txBody>
      </p:sp>
      <p:sp>
        <p:nvSpPr>
          <p:cNvPr id="262147" name="Rectangle 2">
            <a:extLst>
              <a:ext uri="{FF2B5EF4-FFF2-40B4-BE49-F238E27FC236}">
                <a16:creationId xmlns:a16="http://schemas.microsoft.com/office/drawing/2014/main" id="{8E0D6FF9-375F-422F-93D3-FF56D2E8E24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19900" cy="3836988"/>
          </a:xfrm>
          <a:solidFill>
            <a:srgbClr val="FFFFFF"/>
          </a:solidFill>
          <a:ln/>
        </p:spPr>
      </p:sp>
      <p:sp>
        <p:nvSpPr>
          <p:cNvPr id="262148" name="Rectangle 3">
            <a:extLst>
              <a:ext uri="{FF2B5EF4-FFF2-40B4-BE49-F238E27FC236}">
                <a16:creationId xmlns:a16="http://schemas.microsoft.com/office/drawing/2014/main" id="{499A34A8-9AAD-4006-A654-B765BB3850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677695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7">
            <a:extLst>
              <a:ext uri="{FF2B5EF4-FFF2-40B4-BE49-F238E27FC236}">
                <a16:creationId xmlns:a16="http://schemas.microsoft.com/office/drawing/2014/main" id="{4BDECA55-8261-4AFB-A96A-E3B540E75C9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F8CD225-883D-4F2A-BCD2-64CDAAC83969}" type="slidenum">
              <a:rPr lang="en-GB" altLang="en-US" sz="1300" smtClean="0"/>
              <a:pPr/>
              <a:t>26</a:t>
            </a:fld>
            <a:endParaRPr lang="en-GB" altLang="en-US" sz="1300" dirty="0"/>
          </a:p>
        </p:txBody>
      </p:sp>
      <p:sp>
        <p:nvSpPr>
          <p:cNvPr id="262147" name="Rectangle 2">
            <a:extLst>
              <a:ext uri="{FF2B5EF4-FFF2-40B4-BE49-F238E27FC236}">
                <a16:creationId xmlns:a16="http://schemas.microsoft.com/office/drawing/2014/main" id="{8E0D6FF9-375F-422F-93D3-FF56D2E8E24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19900" cy="3836988"/>
          </a:xfrm>
          <a:solidFill>
            <a:srgbClr val="FFFFFF"/>
          </a:solidFill>
          <a:ln/>
        </p:spPr>
      </p:sp>
      <p:sp>
        <p:nvSpPr>
          <p:cNvPr id="262148" name="Rectangle 3">
            <a:extLst>
              <a:ext uri="{FF2B5EF4-FFF2-40B4-BE49-F238E27FC236}">
                <a16:creationId xmlns:a16="http://schemas.microsoft.com/office/drawing/2014/main" id="{499A34A8-9AAD-4006-A654-B765BB3850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912427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7">
            <a:extLst>
              <a:ext uri="{FF2B5EF4-FFF2-40B4-BE49-F238E27FC236}">
                <a16:creationId xmlns:a16="http://schemas.microsoft.com/office/drawing/2014/main" id="{4BDECA55-8261-4AFB-A96A-E3B540E75C9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F8CD225-883D-4F2A-BCD2-64CDAAC83969}" type="slidenum">
              <a:rPr lang="en-GB" altLang="en-US" sz="1300" smtClean="0"/>
              <a:pPr/>
              <a:t>27</a:t>
            </a:fld>
            <a:endParaRPr lang="en-GB" altLang="en-US" sz="1300" dirty="0"/>
          </a:p>
        </p:txBody>
      </p:sp>
      <p:sp>
        <p:nvSpPr>
          <p:cNvPr id="262147" name="Rectangle 2">
            <a:extLst>
              <a:ext uri="{FF2B5EF4-FFF2-40B4-BE49-F238E27FC236}">
                <a16:creationId xmlns:a16="http://schemas.microsoft.com/office/drawing/2014/main" id="{8E0D6FF9-375F-422F-93D3-FF56D2E8E24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19900" cy="3836988"/>
          </a:xfrm>
          <a:solidFill>
            <a:srgbClr val="FFFFFF"/>
          </a:solidFill>
          <a:ln/>
        </p:spPr>
      </p:sp>
      <p:sp>
        <p:nvSpPr>
          <p:cNvPr id="262148" name="Rectangle 3">
            <a:extLst>
              <a:ext uri="{FF2B5EF4-FFF2-40B4-BE49-F238E27FC236}">
                <a16:creationId xmlns:a16="http://schemas.microsoft.com/office/drawing/2014/main" id="{499A34A8-9AAD-4006-A654-B765BB3850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804065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7">
            <a:extLst>
              <a:ext uri="{FF2B5EF4-FFF2-40B4-BE49-F238E27FC236}">
                <a16:creationId xmlns:a16="http://schemas.microsoft.com/office/drawing/2014/main" id="{4BDECA55-8261-4AFB-A96A-E3B540E75C9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F8CD225-883D-4F2A-BCD2-64CDAAC83969}" type="slidenum">
              <a:rPr lang="en-GB" altLang="en-US" sz="1300" smtClean="0"/>
              <a:pPr/>
              <a:t>28</a:t>
            </a:fld>
            <a:endParaRPr lang="en-GB" altLang="en-US" sz="1300" dirty="0"/>
          </a:p>
        </p:txBody>
      </p:sp>
      <p:sp>
        <p:nvSpPr>
          <p:cNvPr id="262147" name="Rectangle 2">
            <a:extLst>
              <a:ext uri="{FF2B5EF4-FFF2-40B4-BE49-F238E27FC236}">
                <a16:creationId xmlns:a16="http://schemas.microsoft.com/office/drawing/2014/main" id="{8E0D6FF9-375F-422F-93D3-FF56D2E8E24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19900" cy="3836988"/>
          </a:xfrm>
          <a:solidFill>
            <a:srgbClr val="FFFFFF"/>
          </a:solidFill>
          <a:ln/>
        </p:spPr>
      </p:sp>
      <p:sp>
        <p:nvSpPr>
          <p:cNvPr id="262148" name="Rectangle 3">
            <a:extLst>
              <a:ext uri="{FF2B5EF4-FFF2-40B4-BE49-F238E27FC236}">
                <a16:creationId xmlns:a16="http://schemas.microsoft.com/office/drawing/2014/main" id="{499A34A8-9AAD-4006-A654-B765BB3850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315347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84">
              <a:defRPr/>
            </a:pPr>
            <a:r>
              <a:rPr lang="nl-NL" dirty="0" err="1"/>
              <a:t>This</a:t>
            </a:r>
            <a:r>
              <a:rPr lang="nl-NL" dirty="0"/>
              <a:t> slide </a:t>
            </a:r>
            <a:r>
              <a:rPr lang="nl-NL" dirty="0" err="1"/>
              <a:t>will</a:t>
            </a:r>
            <a:r>
              <a:rPr lang="nl-NL" dirty="0"/>
              <a:t> </a:t>
            </a:r>
            <a:r>
              <a:rPr lang="nl-NL" dirty="0" err="1"/>
              <a:t>need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reflect</a:t>
            </a:r>
            <a:r>
              <a:rPr lang="nl-NL" dirty="0"/>
              <a:t> </a:t>
            </a:r>
            <a:r>
              <a:rPr lang="nl-NL" dirty="0" err="1"/>
              <a:t>svuk</a:t>
            </a:r>
            <a:r>
              <a:rPr lang="nl-NL" dirty="0"/>
              <a:t> </a:t>
            </a:r>
            <a:r>
              <a:rPr lang="nl-NL" dirty="0" err="1"/>
              <a:t>principles</a:t>
            </a:r>
            <a:r>
              <a:rPr lang="nl-NL" dirty="0"/>
              <a:t> as well</a:t>
            </a:r>
          </a:p>
          <a:p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B44AEC-6C7C-45D3-85AC-FBA702105B74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3103071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2697163" y="509588"/>
            <a:ext cx="4532312" cy="2549525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45" indent="-285745">
              <a:spcBef>
                <a:spcPts val="624"/>
              </a:spcBef>
              <a:buFont typeface="Wingdings" charset="2"/>
              <a:buChar char="§"/>
            </a:pPr>
            <a:r>
              <a:rPr lang="en-GB" i="1" dirty="0"/>
              <a:t>Monitoring</a:t>
            </a:r>
            <a:r>
              <a:rPr lang="en-GB" dirty="0"/>
              <a:t>: tracking progress against (deviation from) indicators &amp; objectives </a:t>
            </a:r>
            <a:r>
              <a:rPr lang="en-GB" dirty="0">
                <a:sym typeface="Wingdings" panose="05000000000000000000" pitchFamily="2" charset="2"/>
              </a:rPr>
              <a:t> https://kopernik.info/ </a:t>
            </a:r>
            <a:endParaRPr lang="en-GB" dirty="0"/>
          </a:p>
          <a:p>
            <a:pPr marL="285745" indent="-285745">
              <a:spcBef>
                <a:spcPts val="624"/>
              </a:spcBef>
              <a:buFont typeface="Wingdings" charset="2"/>
              <a:buChar char="§"/>
            </a:pPr>
            <a:r>
              <a:rPr lang="en-GB" i="1" dirty="0"/>
              <a:t>Reporting</a:t>
            </a:r>
            <a:r>
              <a:rPr lang="en-GB" dirty="0"/>
              <a:t>: transforming data into presentable formats, relevant for key stakeholders (may need &gt;1 report) to make them:</a:t>
            </a:r>
          </a:p>
          <a:p>
            <a:pPr marL="742937" lvl="1" indent="-285745">
              <a:spcBef>
                <a:spcPts val="624"/>
              </a:spcBef>
              <a:buFont typeface="Wingdings" charset="2"/>
              <a:buChar char="§"/>
            </a:pPr>
            <a:r>
              <a:rPr lang="en-GB" dirty="0"/>
              <a:t>appropriate to the audience</a:t>
            </a:r>
          </a:p>
          <a:p>
            <a:pPr marL="742937" lvl="1" indent="-285745">
              <a:spcBef>
                <a:spcPts val="624"/>
              </a:spcBef>
              <a:buFont typeface="Wingdings" charset="2"/>
              <a:buChar char="§"/>
            </a:pPr>
            <a:r>
              <a:rPr lang="en-GB" dirty="0"/>
              <a:t>transparent and USEFUL</a:t>
            </a:r>
          </a:p>
          <a:p>
            <a:pPr marL="285745" indent="-285745">
              <a:spcBef>
                <a:spcPts val="624"/>
              </a:spcBef>
              <a:buFont typeface="Wingdings" charset="2"/>
              <a:buChar char="§"/>
            </a:pPr>
            <a:r>
              <a:rPr lang="en-GB" i="1" dirty="0"/>
              <a:t>Iterative process</a:t>
            </a:r>
            <a:r>
              <a:rPr lang="en-GB" dirty="0"/>
              <a:t>: what is monitoring to one stakeholder is reporting to another </a:t>
            </a:r>
          </a:p>
          <a:p>
            <a:pPr marL="285745" indent="-285745">
              <a:spcBef>
                <a:spcPts val="624"/>
              </a:spcBef>
              <a:buFont typeface="Wingdings" charset="2"/>
              <a:buChar char="§"/>
            </a:pPr>
            <a:r>
              <a:rPr lang="en-GB" i="1" dirty="0"/>
              <a:t>VP/S</a:t>
            </a:r>
            <a:r>
              <a:rPr lang="en-GB" dirty="0"/>
              <a:t>I: systemise data it tracks (overall, per SPO, non-financial support provided), analyse to identify problems &amp; implement corrective actions</a:t>
            </a:r>
          </a:p>
          <a:p>
            <a:pPr marL="285745" indent="-285745">
              <a:spcBef>
                <a:spcPts val="624"/>
              </a:spcBef>
              <a:buFont typeface="Wingdings" charset="2"/>
              <a:buChar char="§"/>
            </a:pPr>
            <a:r>
              <a:rPr lang="en-GB" i="1" dirty="0"/>
              <a:t>SPO</a:t>
            </a:r>
            <a:r>
              <a:rPr lang="en-GB" dirty="0"/>
              <a:t>: evaluate outcomes &amp; impacts achieved, practical lessons learned, actions needed to increase impact</a:t>
            </a:r>
          </a:p>
          <a:p>
            <a:pPr marL="285745" indent="-285745">
              <a:spcBef>
                <a:spcPts val="624"/>
              </a:spcBef>
              <a:buFont typeface="Wingdings" pitchFamily="2" charset="2"/>
              <a:buChar char="§"/>
            </a:pPr>
            <a:r>
              <a:rPr lang="en-GB" i="1" dirty="0"/>
              <a:t>Tools and resources available</a:t>
            </a:r>
            <a:r>
              <a:rPr lang="en-GB" dirty="0"/>
              <a:t>: PULSE (numeric metric data collection and reporting tool), Social Reporting Standard (guidelines &amp; framework), Global Reporting Initiative (principles of report quality)</a:t>
            </a:r>
          </a:p>
          <a:p>
            <a:pPr lvl="0"/>
            <a:endParaRPr lang="en-GB" b="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503B37-EBB5-4B52-91A2-FDB067F538A1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899436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You may develop</a:t>
            </a:r>
            <a:r>
              <a:rPr lang="en-GB" baseline="0" dirty="0"/>
              <a:t> your own excel file</a:t>
            </a:r>
          </a:p>
          <a:p>
            <a:r>
              <a:rPr lang="en-GB" baseline="0" dirty="0"/>
              <a:t>Choose your tools?</a:t>
            </a:r>
          </a:p>
          <a:p>
            <a:endParaRPr lang="en-GB" baseline="0" dirty="0"/>
          </a:p>
          <a:p>
            <a:pPr eaLnBrk="1" hangingPunct="1">
              <a:buFont typeface="Arial" pitchFamily="34" charset="0"/>
              <a:buChar char="•"/>
            </a:pPr>
            <a:r>
              <a:rPr lang="en-GB" altLang="en-US" dirty="0">
                <a:solidFill>
                  <a:srgbClr val="2B5293"/>
                </a:solidFill>
                <a:ea typeface="Roboto Light" panose="02000000000000000000" pitchFamily="2" charset="0"/>
                <a:cs typeface="Roboto Light" panose="02000000000000000000" pitchFamily="2" charset="0"/>
              </a:rPr>
              <a:t>How frequently?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en-GB" altLang="en-US" dirty="0">
                <a:solidFill>
                  <a:srgbClr val="2B5293"/>
                </a:solidFill>
                <a:ea typeface="Roboto Light" panose="02000000000000000000" pitchFamily="2" charset="0"/>
                <a:cs typeface="Roboto Light" panose="02000000000000000000" pitchFamily="2" charset="0"/>
              </a:rPr>
              <a:t>are indicators consistent?</a:t>
            </a:r>
          </a:p>
          <a:p>
            <a:endParaRPr lang="fr-FR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CE4E91-B867-4EDA-A683-0DA90CB31052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2077310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You may develop</a:t>
            </a:r>
            <a:r>
              <a:rPr lang="en-GB" baseline="0" dirty="0"/>
              <a:t> your own excel file</a:t>
            </a:r>
          </a:p>
          <a:p>
            <a:r>
              <a:rPr lang="en-GB" baseline="0" dirty="0"/>
              <a:t>Choose your tools?</a:t>
            </a:r>
          </a:p>
          <a:p>
            <a:endParaRPr lang="en-GB" baseline="0" dirty="0"/>
          </a:p>
          <a:p>
            <a:pPr eaLnBrk="1" hangingPunct="1">
              <a:buFont typeface="Arial" pitchFamily="34" charset="0"/>
              <a:buChar char="•"/>
            </a:pPr>
            <a:r>
              <a:rPr lang="en-GB" altLang="en-US" dirty="0">
                <a:solidFill>
                  <a:srgbClr val="2B5293"/>
                </a:solidFill>
                <a:ea typeface="Roboto Light" panose="02000000000000000000" pitchFamily="2" charset="0"/>
                <a:cs typeface="Roboto Light" panose="02000000000000000000" pitchFamily="2" charset="0"/>
              </a:rPr>
              <a:t>How frequently?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en-GB" altLang="en-US" dirty="0">
                <a:solidFill>
                  <a:srgbClr val="2B5293"/>
                </a:solidFill>
                <a:ea typeface="Roboto Light" panose="02000000000000000000" pitchFamily="2" charset="0"/>
                <a:cs typeface="Roboto Light" panose="02000000000000000000" pitchFamily="2" charset="0"/>
              </a:rPr>
              <a:t>are indicators consistent?</a:t>
            </a:r>
          </a:p>
          <a:p>
            <a:endParaRPr lang="fr-FR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CE4E91-B867-4EDA-A683-0DA90CB31052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2077310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368622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jpeg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jpe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3.png"/><Relationship Id="rId7" Type="http://schemas.openxmlformats.org/officeDocument/2006/relationships/image" Target="../media/image19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4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452" y="0"/>
            <a:ext cx="12215471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0000" y="3708402"/>
            <a:ext cx="10681467" cy="1792852"/>
          </a:xfrm>
        </p:spPr>
        <p:txBody>
          <a:bodyPr anchor="b"/>
          <a:lstStyle>
            <a:lvl1pPr algn="l">
              <a:defRPr sz="4500" b="1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0000" y="5624286"/>
            <a:ext cx="10681467" cy="385874"/>
          </a:xfrm>
        </p:spPr>
        <p:txBody>
          <a:bodyPr/>
          <a:lstStyle>
            <a:lvl1pPr marL="0" indent="0" algn="l">
              <a:buNone/>
              <a:defRPr sz="2400" b="1" cap="all" baseline="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cxnSp>
        <p:nvCxnSpPr>
          <p:cNvPr id="10" name="Gerade Verbindung 9"/>
          <p:cNvCxnSpPr/>
          <p:nvPr userDrawn="1"/>
        </p:nvCxnSpPr>
        <p:spPr>
          <a:xfrm>
            <a:off x="769310" y="6189451"/>
            <a:ext cx="268406" cy="0"/>
          </a:xfrm>
          <a:prstGeom prst="line">
            <a:avLst/>
          </a:prstGeom>
          <a:ln w="762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4379556" cy="193785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0510" y="0"/>
            <a:ext cx="7041490" cy="284707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421" y="3820535"/>
            <a:ext cx="7553599" cy="3036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959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451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0000" y="3708402"/>
            <a:ext cx="10932000" cy="1792852"/>
          </a:xfrm>
        </p:spPr>
        <p:txBody>
          <a:bodyPr anchor="b"/>
          <a:lstStyle>
            <a:lvl1pPr algn="l">
              <a:defRPr sz="4500" b="1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0000" y="5624286"/>
            <a:ext cx="10932000" cy="385874"/>
          </a:xfrm>
        </p:spPr>
        <p:txBody>
          <a:bodyPr/>
          <a:lstStyle>
            <a:lvl1pPr marL="0" indent="0" algn="l">
              <a:buNone/>
              <a:defRPr sz="2400" b="1" cap="all" baseline="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cxnSp>
        <p:nvCxnSpPr>
          <p:cNvPr id="10" name="Gerade Verbindung 9"/>
          <p:cNvCxnSpPr/>
          <p:nvPr userDrawn="1"/>
        </p:nvCxnSpPr>
        <p:spPr>
          <a:xfrm>
            <a:off x="769310" y="6189451"/>
            <a:ext cx="268406" cy="0"/>
          </a:xfrm>
          <a:prstGeom prst="line">
            <a:avLst/>
          </a:prstGeom>
          <a:ln w="762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4379556" cy="1937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752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0510" y="0"/>
            <a:ext cx="7041490" cy="284707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0000" y="3708402"/>
            <a:ext cx="10565108" cy="1792852"/>
          </a:xfrm>
        </p:spPr>
        <p:txBody>
          <a:bodyPr anchor="b"/>
          <a:lstStyle>
            <a:lvl1pPr algn="l">
              <a:defRPr sz="4500" b="1"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0000" y="5624286"/>
            <a:ext cx="10565108" cy="385874"/>
          </a:xfrm>
        </p:spPr>
        <p:txBody>
          <a:bodyPr/>
          <a:lstStyle>
            <a:lvl1pPr marL="0" indent="0" algn="l">
              <a:buNone/>
              <a:defRPr sz="2400" b="1" cap="all" baseline="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cxnSp>
        <p:nvCxnSpPr>
          <p:cNvPr id="10" name="Gerade Verbindung 9"/>
          <p:cNvCxnSpPr/>
          <p:nvPr userDrawn="1"/>
        </p:nvCxnSpPr>
        <p:spPr>
          <a:xfrm>
            <a:off x="769310" y="6189451"/>
            <a:ext cx="268406" cy="0"/>
          </a:xfrm>
          <a:prstGeom prst="line">
            <a:avLst/>
          </a:prstGeom>
          <a:ln w="762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9"/>
          <p:cNvCxnSpPr/>
          <p:nvPr userDrawn="1"/>
        </p:nvCxnSpPr>
        <p:spPr>
          <a:xfrm>
            <a:off x="779804" y="6190372"/>
            <a:ext cx="268406" cy="0"/>
          </a:xfrm>
          <a:prstGeom prst="line">
            <a:avLst/>
          </a:prstGeom>
          <a:ln w="76200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421" y="3820535"/>
            <a:ext cx="7553599" cy="303607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00" y="502430"/>
            <a:ext cx="3387434" cy="975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1182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000" y="3327398"/>
            <a:ext cx="10932000" cy="2237620"/>
          </a:xfrm>
        </p:spPr>
        <p:txBody>
          <a:bodyPr anchor="b">
            <a:normAutofit/>
          </a:bodyPr>
          <a:lstStyle>
            <a:lvl1pPr>
              <a:defRPr sz="3500" b="1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000" y="5624286"/>
            <a:ext cx="10932000" cy="385874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cxnSp>
        <p:nvCxnSpPr>
          <p:cNvPr id="10" name="Gerade Verbindung 9"/>
          <p:cNvCxnSpPr/>
          <p:nvPr userDrawn="1"/>
        </p:nvCxnSpPr>
        <p:spPr>
          <a:xfrm>
            <a:off x="779804" y="6190372"/>
            <a:ext cx="268406" cy="0"/>
          </a:xfrm>
          <a:prstGeom prst="line">
            <a:avLst/>
          </a:prstGeom>
          <a:ln w="762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4379556" cy="1937857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4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9261" y="0"/>
            <a:ext cx="4912739" cy="198636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5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1971" y="4739780"/>
            <a:ext cx="5270030" cy="2118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018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000" y="3327398"/>
            <a:ext cx="10932000" cy="2237620"/>
          </a:xfrm>
        </p:spPr>
        <p:txBody>
          <a:bodyPr anchor="b">
            <a:normAutofit/>
          </a:bodyPr>
          <a:lstStyle>
            <a:lvl1pPr>
              <a:defRPr sz="3500" b="1" cap="all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000" y="5624286"/>
            <a:ext cx="10932000" cy="385874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cxnSp>
        <p:nvCxnSpPr>
          <p:cNvPr id="10" name="Gerade Verbindung 9"/>
          <p:cNvCxnSpPr/>
          <p:nvPr userDrawn="1"/>
        </p:nvCxnSpPr>
        <p:spPr>
          <a:xfrm>
            <a:off x="779804" y="6190372"/>
            <a:ext cx="268406" cy="0"/>
          </a:xfrm>
          <a:prstGeom prst="line">
            <a:avLst/>
          </a:prstGeom>
          <a:ln w="762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9261" y="0"/>
            <a:ext cx="4912739" cy="198636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1971" y="4739780"/>
            <a:ext cx="5270030" cy="2118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9080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000" y="3327398"/>
            <a:ext cx="8954267" cy="2237620"/>
          </a:xfrm>
        </p:spPr>
        <p:txBody>
          <a:bodyPr anchor="b">
            <a:normAutofit/>
          </a:bodyPr>
          <a:lstStyle>
            <a:lvl1pPr>
              <a:defRPr sz="3500" b="1" cap="all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000" y="5624286"/>
            <a:ext cx="8954267" cy="385874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cxnSp>
        <p:nvCxnSpPr>
          <p:cNvPr id="10" name="Gerade Verbindung 9"/>
          <p:cNvCxnSpPr/>
          <p:nvPr userDrawn="1"/>
        </p:nvCxnSpPr>
        <p:spPr>
          <a:xfrm>
            <a:off x="779804" y="6190372"/>
            <a:ext cx="268406" cy="0"/>
          </a:xfrm>
          <a:prstGeom prst="line">
            <a:avLst/>
          </a:prstGeom>
          <a:ln w="762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00" y="502430"/>
            <a:ext cx="3387434" cy="97563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9261" y="0"/>
            <a:ext cx="4912739" cy="198636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1971" y="4739780"/>
            <a:ext cx="5270030" cy="211822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C35ACBC-5890-4183-A824-298693155F61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3152" y="360021"/>
            <a:ext cx="3445695" cy="975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29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- phone on sil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4"/>
          <p:cNvSpPr txBox="1"/>
          <p:nvPr userDrawn="1"/>
        </p:nvSpPr>
        <p:spPr>
          <a:xfrm>
            <a:off x="7831138" y="4568609"/>
            <a:ext cx="352266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l-NL" sz="3000" dirty="0">
                <a:solidFill>
                  <a:schemeClr val="accent1"/>
                </a:solidFill>
                <a:latin typeface="+mn-lt"/>
                <a:ea typeface="Gotham Book" charset="0"/>
                <a:cs typeface="Gotham Book" charset="0"/>
              </a:rPr>
              <a:t>PLEASE</a:t>
            </a:r>
            <a:r>
              <a:rPr lang="nl-NL" sz="3000" baseline="0" dirty="0">
                <a:solidFill>
                  <a:schemeClr val="accent1"/>
                </a:solidFill>
                <a:latin typeface="+mn-lt"/>
                <a:ea typeface="Gotham Book" charset="0"/>
                <a:cs typeface="Gotham Book" charset="0"/>
              </a:rPr>
              <a:t> P</a:t>
            </a:r>
            <a:r>
              <a:rPr lang="nl-NL" sz="3000" dirty="0">
                <a:solidFill>
                  <a:schemeClr val="accent1"/>
                </a:solidFill>
                <a:latin typeface="+mn-lt"/>
                <a:ea typeface="Gotham Book" charset="0"/>
                <a:cs typeface="Gotham Book" charset="0"/>
              </a:rPr>
              <a:t>UT</a:t>
            </a:r>
          </a:p>
          <a:p>
            <a:pPr algn="l"/>
            <a:r>
              <a:rPr lang="nl-NL" sz="3000" dirty="0">
                <a:solidFill>
                  <a:schemeClr val="accent1"/>
                </a:solidFill>
                <a:latin typeface="+mn-lt"/>
                <a:ea typeface="Gotham Book" charset="0"/>
                <a:cs typeface="Gotham Book" charset="0"/>
              </a:rPr>
              <a:t>YOUR PHONE</a:t>
            </a:r>
          </a:p>
          <a:p>
            <a:pPr algn="l"/>
            <a:r>
              <a:rPr lang="nl-NL" sz="3000" dirty="0">
                <a:solidFill>
                  <a:schemeClr val="accent1"/>
                </a:solidFill>
                <a:latin typeface="+mn-lt"/>
                <a:ea typeface="Gotham Book" charset="0"/>
                <a:cs typeface="Gotham Book" charset="0"/>
              </a:rPr>
              <a:t>ON SILENT MODE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6904" y="3258392"/>
            <a:ext cx="1804420" cy="26204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00" y="502430"/>
            <a:ext cx="3387434" cy="975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336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0000" y="2362200"/>
            <a:ext cx="10932000" cy="3595800"/>
          </a:xfrm>
        </p:spPr>
        <p:txBody>
          <a:bodyPr/>
          <a:lstStyle>
            <a:lvl1pPr>
              <a:defRPr sz="2800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5" name="Title 24"/>
          <p:cNvSpPr>
            <a:spLocks noGrp="1"/>
          </p:cNvSpPr>
          <p:nvPr>
            <p:ph type="title"/>
          </p:nvPr>
        </p:nvSpPr>
        <p:spPr>
          <a:xfrm>
            <a:off x="630000" y="1337734"/>
            <a:ext cx="10932000" cy="956734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8" name="Text Placeholder 2"/>
          <p:cNvSpPr>
            <a:spLocks noGrp="1"/>
          </p:cNvSpPr>
          <p:nvPr>
            <p:ph type="body" idx="10"/>
          </p:nvPr>
        </p:nvSpPr>
        <p:spPr>
          <a:xfrm>
            <a:off x="3276600" y="685798"/>
            <a:ext cx="8285400" cy="237069"/>
          </a:xfrm>
        </p:spPr>
        <p:txBody>
          <a:bodyPr tIns="18000" bIns="18000" anchor="t" anchorCtr="0">
            <a:normAutofit/>
          </a:bodyPr>
          <a:lstStyle>
            <a:lvl1pPr marL="0" indent="0">
              <a:buNone/>
              <a:defRPr sz="14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9" name="Text Placeholder 2"/>
          <p:cNvSpPr>
            <a:spLocks noGrp="1"/>
          </p:cNvSpPr>
          <p:nvPr>
            <p:ph type="body" idx="11"/>
          </p:nvPr>
        </p:nvSpPr>
        <p:spPr>
          <a:xfrm>
            <a:off x="3276600" y="363173"/>
            <a:ext cx="8285400" cy="288000"/>
          </a:xfrm>
        </p:spPr>
        <p:txBody>
          <a:bodyPr bIns="36000" anchor="b">
            <a:normAutofit/>
          </a:bodyPr>
          <a:lstStyle>
            <a:lvl1pPr marL="0" indent="0">
              <a:buNone/>
              <a:defRPr sz="1400" b="1" i="0" cap="all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533" y="371240"/>
            <a:ext cx="1943867" cy="559866"/>
          </a:xfrm>
          <a:prstGeom prst="rect">
            <a:avLst/>
          </a:prstGeom>
        </p:spPr>
      </p:pic>
      <p:pic>
        <p:nvPicPr>
          <p:cNvPr id="11" name="Immagine 6">
            <a:extLst>
              <a:ext uri="{FF2B5EF4-FFF2-40B4-BE49-F238E27FC236}">
                <a16:creationId xmlns:a16="http://schemas.microsoft.com/office/drawing/2014/main" id="{948E6FD5-0C28-44A4-BBEC-6B27E0A87FB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285" y="6218200"/>
            <a:ext cx="2677405" cy="429247"/>
          </a:xfrm>
          <a:prstGeom prst="rect">
            <a:avLst/>
          </a:prstGeom>
        </p:spPr>
      </p:pic>
      <p:pic>
        <p:nvPicPr>
          <p:cNvPr id="13" name="Immagine 14" descr="Immagine che contiene testo&#10;&#10;Descrizione generata automaticamente">
            <a:extLst>
              <a:ext uri="{FF2B5EF4-FFF2-40B4-BE49-F238E27FC236}">
                <a16:creationId xmlns:a16="http://schemas.microsoft.com/office/drawing/2014/main" id="{34F3E6DB-FBFC-4230-A697-08FB3649508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0955" y="6329672"/>
            <a:ext cx="1887856" cy="317775"/>
          </a:xfrm>
          <a:prstGeom prst="rect">
            <a:avLst/>
          </a:prstGeom>
        </p:spPr>
      </p:pic>
      <p:pic>
        <p:nvPicPr>
          <p:cNvPr id="14" name="Picture 13" descr="S:\Research and Policy Department\TRAINING\EVPA Training\2016\IM_workshop_SVI\comms\SVUK_logos\Social Value UK logo white_small.jpg">
            <a:extLst>
              <a:ext uri="{FF2B5EF4-FFF2-40B4-BE49-F238E27FC236}">
                <a16:creationId xmlns:a16="http://schemas.microsoft.com/office/drawing/2014/main" id="{5948E38C-8D0E-464D-AD1F-1D47798F8ED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9524" y="6217496"/>
            <a:ext cx="1680766" cy="475245"/>
          </a:xfrm>
          <a:prstGeom prst="rect">
            <a:avLst/>
          </a:prstGeom>
          <a:noFill/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8075531-FF80-4793-A464-8AA8FFCC1230}"/>
              </a:ext>
            </a:extLst>
          </p:cNvPr>
          <p:cNvCxnSpPr/>
          <p:nvPr userDrawn="1"/>
        </p:nvCxnSpPr>
        <p:spPr>
          <a:xfrm>
            <a:off x="87549" y="6113836"/>
            <a:ext cx="1189274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4263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0000" y="2366433"/>
            <a:ext cx="5389800" cy="3591567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366433"/>
            <a:ext cx="5389800" cy="3591567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9" name="Title 24"/>
          <p:cNvSpPr>
            <a:spLocks noGrp="1"/>
          </p:cNvSpPr>
          <p:nvPr>
            <p:ph type="title"/>
          </p:nvPr>
        </p:nvSpPr>
        <p:spPr>
          <a:xfrm>
            <a:off x="630000" y="1337734"/>
            <a:ext cx="10932000" cy="956734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idx="10"/>
          </p:nvPr>
        </p:nvSpPr>
        <p:spPr>
          <a:xfrm>
            <a:off x="3276600" y="685798"/>
            <a:ext cx="8285400" cy="237069"/>
          </a:xfrm>
        </p:spPr>
        <p:txBody>
          <a:bodyPr tIns="18000" bIns="18000" anchor="t" anchorCtr="0">
            <a:normAutofit/>
          </a:bodyPr>
          <a:lstStyle>
            <a:lvl1pPr marL="0" indent="0">
              <a:buNone/>
              <a:defRPr sz="14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1"/>
          </p:nvPr>
        </p:nvSpPr>
        <p:spPr>
          <a:xfrm>
            <a:off x="3276600" y="363173"/>
            <a:ext cx="8285400" cy="288000"/>
          </a:xfrm>
        </p:spPr>
        <p:txBody>
          <a:bodyPr bIns="36000" anchor="b">
            <a:normAutofit/>
          </a:bodyPr>
          <a:lstStyle>
            <a:lvl1pPr marL="0" indent="0">
              <a:buNone/>
              <a:defRPr sz="1400" b="1" i="0" cap="all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533" y="371240"/>
            <a:ext cx="1943867" cy="55986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664A42F-EBB0-42B3-81A9-2C05DC6EF74D}"/>
              </a:ext>
            </a:extLst>
          </p:cNvPr>
          <p:cNvPicPr/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4553" y="6043598"/>
            <a:ext cx="2396490" cy="67754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04756B8-850E-45D3-9E7D-ABDAB3CD282A}"/>
              </a:ext>
            </a:extLst>
          </p:cNvPr>
          <p:cNvPicPr/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911125" y="6176631"/>
            <a:ext cx="830580" cy="55816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Text Box 2">
            <a:extLst>
              <a:ext uri="{FF2B5EF4-FFF2-40B4-BE49-F238E27FC236}">
                <a16:creationId xmlns:a16="http://schemas.microsoft.com/office/drawing/2014/main" id="{564301BC-2A10-4292-9195-006C4EE885A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779063" y="6257058"/>
            <a:ext cx="2788920" cy="4508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marR="228600">
              <a:spcAft>
                <a:spcPts val="0"/>
              </a:spcAft>
              <a:tabLst>
                <a:tab pos="2971800" algn="ctr"/>
                <a:tab pos="5943600" algn="r"/>
              </a:tabLst>
            </a:pPr>
            <a:r>
              <a:rPr lang="en-GB" sz="800" dirty="0">
                <a:effectLst/>
                <a:latin typeface="Arial"/>
                <a:ea typeface="Calibri"/>
                <a:cs typeface="Times New Roman"/>
              </a:rPr>
              <a:t>This training has received financial support from the European Union Programme for</a:t>
            </a:r>
            <a:r>
              <a:rPr lang="en-GB" sz="800" b="1" dirty="0">
                <a:effectLst/>
                <a:latin typeface="Arial"/>
                <a:ea typeface="Calibri"/>
                <a:cs typeface="Times New Roman"/>
              </a:rPr>
              <a:t> </a:t>
            </a:r>
            <a:r>
              <a:rPr lang="en-GB" sz="800" dirty="0">
                <a:effectLst/>
                <a:latin typeface="Arial"/>
                <a:ea typeface="Calibri"/>
                <a:cs typeface="Times New Roman"/>
              </a:rPr>
              <a:t>Employment and Social Innovation “</a:t>
            </a:r>
            <a:r>
              <a:rPr lang="en-GB" sz="800" dirty="0" err="1">
                <a:effectLst/>
                <a:latin typeface="Arial"/>
                <a:ea typeface="Calibri"/>
                <a:cs typeface="Times New Roman"/>
              </a:rPr>
              <a:t>EaSI</a:t>
            </a:r>
            <a:r>
              <a:rPr lang="en-GB" sz="800" dirty="0">
                <a:effectLst/>
                <a:latin typeface="Arial"/>
                <a:ea typeface="Calibri"/>
                <a:cs typeface="Times New Roman"/>
              </a:rPr>
              <a:t>” (2014–2020).</a:t>
            </a:r>
            <a:endParaRPr lang="fr-FR" sz="1100" dirty="0">
              <a:effectLst/>
              <a:latin typeface="Arial"/>
              <a:ea typeface="Calibri"/>
              <a:cs typeface="Times New Roman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298FCF6-3E95-4C4B-AE4D-B5671F428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5786" y="6101855"/>
            <a:ext cx="2070852" cy="586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815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000" y="2341565"/>
            <a:ext cx="5367575" cy="757235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000" y="3165477"/>
            <a:ext cx="5367575" cy="2792523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2341565"/>
            <a:ext cx="5389800" cy="757235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65477"/>
            <a:ext cx="5389800" cy="2792523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Title 24"/>
          <p:cNvSpPr>
            <a:spLocks noGrp="1"/>
          </p:cNvSpPr>
          <p:nvPr>
            <p:ph type="title"/>
          </p:nvPr>
        </p:nvSpPr>
        <p:spPr>
          <a:xfrm>
            <a:off x="630000" y="1337734"/>
            <a:ext cx="10932000" cy="956734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0"/>
          </p:nvPr>
        </p:nvSpPr>
        <p:spPr>
          <a:xfrm>
            <a:off x="3276600" y="685798"/>
            <a:ext cx="8285400" cy="237069"/>
          </a:xfrm>
        </p:spPr>
        <p:txBody>
          <a:bodyPr tIns="18000" bIns="18000" anchor="t" anchorCtr="0">
            <a:normAutofit/>
          </a:bodyPr>
          <a:lstStyle>
            <a:lvl1pPr marL="0" indent="0">
              <a:buNone/>
              <a:defRPr sz="14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type="body" idx="11"/>
          </p:nvPr>
        </p:nvSpPr>
        <p:spPr>
          <a:xfrm>
            <a:off x="3276600" y="363173"/>
            <a:ext cx="8285400" cy="288000"/>
          </a:xfrm>
        </p:spPr>
        <p:txBody>
          <a:bodyPr bIns="36000" anchor="b">
            <a:normAutofit/>
          </a:bodyPr>
          <a:lstStyle>
            <a:lvl1pPr marL="0" indent="0">
              <a:buNone/>
              <a:defRPr sz="1400" b="1" i="0" cap="all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533" y="371240"/>
            <a:ext cx="1943867" cy="55986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3951C33-3130-48BA-AE77-BEE2229E485A}"/>
              </a:ext>
            </a:extLst>
          </p:cNvPr>
          <p:cNvPicPr/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4553" y="6043598"/>
            <a:ext cx="2396490" cy="67754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618E596-C00F-4E5A-85D9-E7B9E93589B7}"/>
              </a:ext>
            </a:extLst>
          </p:cNvPr>
          <p:cNvPicPr/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911125" y="6176631"/>
            <a:ext cx="830580" cy="55816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Text Box 2">
            <a:extLst>
              <a:ext uri="{FF2B5EF4-FFF2-40B4-BE49-F238E27FC236}">
                <a16:creationId xmlns:a16="http://schemas.microsoft.com/office/drawing/2014/main" id="{B4E9372F-256B-4AFB-A274-70369D986D8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779063" y="6257058"/>
            <a:ext cx="2788920" cy="4508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marR="228600">
              <a:spcAft>
                <a:spcPts val="0"/>
              </a:spcAft>
              <a:tabLst>
                <a:tab pos="2971800" algn="ctr"/>
                <a:tab pos="5943600" algn="r"/>
              </a:tabLst>
            </a:pPr>
            <a:r>
              <a:rPr lang="en-GB" sz="800" dirty="0">
                <a:effectLst/>
                <a:latin typeface="Arial"/>
                <a:ea typeface="Calibri"/>
                <a:cs typeface="Times New Roman"/>
              </a:rPr>
              <a:t>This training has received financial support from the European Union Programme for</a:t>
            </a:r>
            <a:r>
              <a:rPr lang="en-GB" sz="800" b="1" dirty="0">
                <a:effectLst/>
                <a:latin typeface="Arial"/>
                <a:ea typeface="Calibri"/>
                <a:cs typeface="Times New Roman"/>
              </a:rPr>
              <a:t> </a:t>
            </a:r>
            <a:r>
              <a:rPr lang="en-GB" sz="800" dirty="0">
                <a:effectLst/>
                <a:latin typeface="Arial"/>
                <a:ea typeface="Calibri"/>
                <a:cs typeface="Times New Roman"/>
              </a:rPr>
              <a:t>Employment and Social Innovation “</a:t>
            </a:r>
            <a:r>
              <a:rPr lang="en-GB" sz="800" dirty="0" err="1">
                <a:effectLst/>
                <a:latin typeface="Arial"/>
                <a:ea typeface="Calibri"/>
                <a:cs typeface="Times New Roman"/>
              </a:rPr>
              <a:t>EaSI</a:t>
            </a:r>
            <a:r>
              <a:rPr lang="en-GB" sz="800" dirty="0">
                <a:effectLst/>
                <a:latin typeface="Arial"/>
                <a:ea typeface="Calibri"/>
                <a:cs typeface="Times New Roman"/>
              </a:rPr>
              <a:t>” (2014–2020).</a:t>
            </a:r>
            <a:endParaRPr lang="fr-FR" sz="1100" dirty="0">
              <a:effectLst/>
              <a:latin typeface="Arial"/>
              <a:ea typeface="Calibri"/>
              <a:cs typeface="Times New Roman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ED727F4-B2CB-4634-A13F-6EA3E1095CB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5786" y="6101855"/>
            <a:ext cx="2070852" cy="586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53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24"/>
          <p:cNvSpPr>
            <a:spLocks noGrp="1"/>
          </p:cNvSpPr>
          <p:nvPr>
            <p:ph type="title"/>
          </p:nvPr>
        </p:nvSpPr>
        <p:spPr>
          <a:xfrm>
            <a:off x="630000" y="1337734"/>
            <a:ext cx="10932000" cy="956734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3" name="Text Placeholder 2"/>
          <p:cNvSpPr>
            <a:spLocks noGrp="1"/>
          </p:cNvSpPr>
          <p:nvPr>
            <p:ph type="body" idx="10"/>
          </p:nvPr>
        </p:nvSpPr>
        <p:spPr>
          <a:xfrm>
            <a:off x="3276600" y="685798"/>
            <a:ext cx="8285400" cy="237069"/>
          </a:xfrm>
        </p:spPr>
        <p:txBody>
          <a:bodyPr tIns="18000" bIns="18000" anchor="t" anchorCtr="0">
            <a:normAutofit/>
          </a:bodyPr>
          <a:lstStyle>
            <a:lvl1pPr marL="0" indent="0">
              <a:buNone/>
              <a:defRPr sz="14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idx="11"/>
          </p:nvPr>
        </p:nvSpPr>
        <p:spPr>
          <a:xfrm>
            <a:off x="3276600" y="363173"/>
            <a:ext cx="8285400" cy="288000"/>
          </a:xfrm>
        </p:spPr>
        <p:txBody>
          <a:bodyPr bIns="36000" anchor="b">
            <a:normAutofit/>
          </a:bodyPr>
          <a:lstStyle>
            <a:lvl1pPr marL="0" indent="0">
              <a:buNone/>
              <a:defRPr sz="1400" b="1" i="0" cap="all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533" y="371240"/>
            <a:ext cx="1943867" cy="55986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E6CB64B-9CB5-40AC-A614-BBDC187E374A}"/>
              </a:ext>
            </a:extLst>
          </p:cNvPr>
          <p:cNvPicPr/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4553" y="6043598"/>
            <a:ext cx="2396490" cy="67754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8F1DA8E-EDA6-418B-B60F-DA82A6097600}"/>
              </a:ext>
            </a:extLst>
          </p:cNvPr>
          <p:cNvPicPr/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911125" y="6176631"/>
            <a:ext cx="830580" cy="55816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Text Box 2">
            <a:extLst>
              <a:ext uri="{FF2B5EF4-FFF2-40B4-BE49-F238E27FC236}">
                <a16:creationId xmlns:a16="http://schemas.microsoft.com/office/drawing/2014/main" id="{9EEF38D9-8661-46F8-AD97-877D680DAF8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779063" y="6257058"/>
            <a:ext cx="2788920" cy="4508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marR="228600">
              <a:spcAft>
                <a:spcPts val="0"/>
              </a:spcAft>
              <a:tabLst>
                <a:tab pos="2971800" algn="ctr"/>
                <a:tab pos="5943600" algn="r"/>
              </a:tabLst>
            </a:pPr>
            <a:r>
              <a:rPr lang="en-GB" sz="800" dirty="0">
                <a:effectLst/>
                <a:latin typeface="Arial"/>
                <a:ea typeface="Calibri"/>
                <a:cs typeface="Times New Roman"/>
              </a:rPr>
              <a:t>This training has received financial support from the European Union Programme for</a:t>
            </a:r>
            <a:r>
              <a:rPr lang="en-GB" sz="800" b="1" dirty="0">
                <a:effectLst/>
                <a:latin typeface="Arial"/>
                <a:ea typeface="Calibri"/>
                <a:cs typeface="Times New Roman"/>
              </a:rPr>
              <a:t> </a:t>
            </a:r>
            <a:r>
              <a:rPr lang="en-GB" sz="800" dirty="0">
                <a:effectLst/>
                <a:latin typeface="Arial"/>
                <a:ea typeface="Calibri"/>
                <a:cs typeface="Times New Roman"/>
              </a:rPr>
              <a:t>Employment and Social Innovation “</a:t>
            </a:r>
            <a:r>
              <a:rPr lang="en-GB" sz="800" dirty="0" err="1">
                <a:effectLst/>
                <a:latin typeface="Arial"/>
                <a:ea typeface="Calibri"/>
                <a:cs typeface="Times New Roman"/>
              </a:rPr>
              <a:t>EaSI</a:t>
            </a:r>
            <a:r>
              <a:rPr lang="en-GB" sz="800" dirty="0">
                <a:effectLst/>
                <a:latin typeface="Arial"/>
                <a:ea typeface="Calibri"/>
                <a:cs typeface="Times New Roman"/>
              </a:rPr>
              <a:t>” (2014–2020).</a:t>
            </a:r>
            <a:endParaRPr lang="fr-FR" sz="1100" dirty="0">
              <a:effectLst/>
              <a:latin typeface="Arial"/>
              <a:ea typeface="Calibri"/>
              <a:cs typeface="Times New Roman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58C6FE2-0704-44E3-9966-9DA25717726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5786" y="6101855"/>
            <a:ext cx="2070852" cy="586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4488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804540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magine 6">
            <a:extLst>
              <a:ext uri="{FF2B5EF4-FFF2-40B4-BE49-F238E27FC236}">
                <a16:creationId xmlns:a16="http://schemas.microsoft.com/office/drawing/2014/main" id="{948E6FD5-0C28-44A4-BBEC-6B27E0A87F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385" y="6218200"/>
            <a:ext cx="2677405" cy="429247"/>
          </a:xfrm>
          <a:prstGeom prst="rect">
            <a:avLst/>
          </a:prstGeom>
        </p:spPr>
      </p:pic>
      <p:pic>
        <p:nvPicPr>
          <p:cNvPr id="25" name="Immagine 14" descr="Immagine che contiene testo&#10;&#10;Descrizione generata automaticamente">
            <a:extLst>
              <a:ext uri="{FF2B5EF4-FFF2-40B4-BE49-F238E27FC236}">
                <a16:creationId xmlns:a16="http://schemas.microsoft.com/office/drawing/2014/main" id="{34F3E6DB-FBFC-4230-A697-08FB3649508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9055" y="6329672"/>
            <a:ext cx="1887856" cy="317775"/>
          </a:xfrm>
          <a:prstGeom prst="rect">
            <a:avLst/>
          </a:prstGeom>
        </p:spPr>
      </p:pic>
      <p:pic>
        <p:nvPicPr>
          <p:cNvPr id="26" name="Picture 25" descr="S:\Research and Policy Department\TRAINING\EVPA Training\2016\IM_workshop_SVI\comms\SVUK_logos\Social Value UK logo white_small.jpg">
            <a:extLst>
              <a:ext uri="{FF2B5EF4-FFF2-40B4-BE49-F238E27FC236}">
                <a16:creationId xmlns:a16="http://schemas.microsoft.com/office/drawing/2014/main" id="{5948E38C-8D0E-464D-AD1F-1D47798F8ED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9524" y="6217496"/>
            <a:ext cx="1680766" cy="475245"/>
          </a:xfrm>
          <a:prstGeom prst="rect">
            <a:avLst/>
          </a:prstGeom>
          <a:noFill/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28075531-FF80-4793-A464-8AA8FFCC1230}"/>
              </a:ext>
            </a:extLst>
          </p:cNvPr>
          <p:cNvCxnSpPr/>
          <p:nvPr userDrawn="1"/>
        </p:nvCxnSpPr>
        <p:spPr>
          <a:xfrm>
            <a:off x="125649" y="6113836"/>
            <a:ext cx="1189274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43843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1337733"/>
            <a:ext cx="6378812" cy="4620267"/>
          </a:xfrm>
        </p:spPr>
        <p:txBody>
          <a:bodyPr/>
          <a:lstStyle>
            <a:lvl1pPr>
              <a:defRPr sz="3200">
                <a:solidFill>
                  <a:schemeClr val="accent1"/>
                </a:solidFill>
              </a:defRPr>
            </a:lvl1pPr>
            <a:lvl2pPr>
              <a:defRPr sz="2800">
                <a:solidFill>
                  <a:schemeClr val="accent1"/>
                </a:solidFill>
              </a:defRPr>
            </a:lvl2pPr>
            <a:lvl3pPr>
              <a:defRPr sz="2400">
                <a:solidFill>
                  <a:schemeClr val="accent1"/>
                </a:solidFill>
              </a:defRPr>
            </a:lvl3pPr>
            <a:lvl4pPr>
              <a:defRPr sz="2000">
                <a:solidFill>
                  <a:schemeClr val="accent1"/>
                </a:solidFill>
              </a:defRPr>
            </a:lvl4pPr>
            <a:lvl5pPr>
              <a:defRPr sz="2000">
                <a:solidFill>
                  <a:schemeClr val="accent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000" y="2383367"/>
            <a:ext cx="4441533" cy="3574633"/>
          </a:xfrm>
        </p:spPr>
        <p:txBody>
          <a:bodyPr/>
          <a:lstStyle>
            <a:lvl1pPr marL="0" indent="0">
              <a:buNone/>
              <a:defRPr sz="1600">
                <a:solidFill>
                  <a:schemeClr val="accent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3" name="Title 24"/>
          <p:cNvSpPr>
            <a:spLocks noGrp="1"/>
          </p:cNvSpPr>
          <p:nvPr>
            <p:ph type="title"/>
          </p:nvPr>
        </p:nvSpPr>
        <p:spPr>
          <a:xfrm>
            <a:off x="630000" y="1337733"/>
            <a:ext cx="4441533" cy="956734"/>
          </a:xfrm>
        </p:spPr>
        <p:txBody>
          <a:bodyPr>
            <a:noAutofit/>
          </a:bodyPr>
          <a:lstStyle>
            <a:lvl1pPr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0"/>
          </p:nvPr>
        </p:nvSpPr>
        <p:spPr>
          <a:xfrm>
            <a:off x="3276600" y="685798"/>
            <a:ext cx="8285400" cy="237069"/>
          </a:xfrm>
        </p:spPr>
        <p:txBody>
          <a:bodyPr tIns="18000" bIns="18000" anchor="t" anchorCtr="0">
            <a:normAutofit/>
          </a:bodyPr>
          <a:lstStyle>
            <a:lvl1pPr marL="0" indent="0">
              <a:buNone/>
              <a:defRPr sz="14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1"/>
          </p:nvPr>
        </p:nvSpPr>
        <p:spPr>
          <a:xfrm>
            <a:off x="3276600" y="363173"/>
            <a:ext cx="8285400" cy="288000"/>
          </a:xfrm>
        </p:spPr>
        <p:txBody>
          <a:bodyPr bIns="36000" anchor="b">
            <a:normAutofit/>
          </a:bodyPr>
          <a:lstStyle>
            <a:lvl1pPr marL="0" indent="0">
              <a:buNone/>
              <a:defRPr sz="1400" b="1" i="0" cap="all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533" y="371240"/>
            <a:ext cx="1943867" cy="55986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C56D2B4-140E-4DE7-B725-2D74EE9689E3}"/>
              </a:ext>
            </a:extLst>
          </p:cNvPr>
          <p:cNvPicPr/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4553" y="6043598"/>
            <a:ext cx="2396490" cy="67754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1E97211-2E28-40E3-B27E-D4809294FB72}"/>
              </a:ext>
            </a:extLst>
          </p:cNvPr>
          <p:cNvPicPr/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911125" y="6176631"/>
            <a:ext cx="830580" cy="55816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4" name="Text Box 2">
            <a:extLst>
              <a:ext uri="{FF2B5EF4-FFF2-40B4-BE49-F238E27FC236}">
                <a16:creationId xmlns:a16="http://schemas.microsoft.com/office/drawing/2014/main" id="{04859271-B23E-4538-B9E7-6336DEB7806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779063" y="6257058"/>
            <a:ext cx="2788920" cy="4508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marR="228600">
              <a:spcAft>
                <a:spcPts val="0"/>
              </a:spcAft>
              <a:tabLst>
                <a:tab pos="2971800" algn="ctr"/>
                <a:tab pos="5943600" algn="r"/>
              </a:tabLst>
            </a:pPr>
            <a:r>
              <a:rPr lang="en-GB" sz="800" dirty="0">
                <a:effectLst/>
                <a:latin typeface="Arial"/>
                <a:ea typeface="Calibri"/>
                <a:cs typeface="Times New Roman"/>
              </a:rPr>
              <a:t>This training has received financial support from the European Union Programme for</a:t>
            </a:r>
            <a:r>
              <a:rPr lang="en-GB" sz="800" b="1" dirty="0">
                <a:effectLst/>
                <a:latin typeface="Arial"/>
                <a:ea typeface="Calibri"/>
                <a:cs typeface="Times New Roman"/>
              </a:rPr>
              <a:t> </a:t>
            </a:r>
            <a:r>
              <a:rPr lang="en-GB" sz="800" dirty="0">
                <a:effectLst/>
                <a:latin typeface="Arial"/>
                <a:ea typeface="Calibri"/>
                <a:cs typeface="Times New Roman"/>
              </a:rPr>
              <a:t>Employment and Social Innovation “</a:t>
            </a:r>
            <a:r>
              <a:rPr lang="en-GB" sz="800" dirty="0" err="1">
                <a:effectLst/>
                <a:latin typeface="Arial"/>
                <a:ea typeface="Calibri"/>
                <a:cs typeface="Times New Roman"/>
              </a:rPr>
              <a:t>EaSI</a:t>
            </a:r>
            <a:r>
              <a:rPr lang="en-GB" sz="800" dirty="0">
                <a:effectLst/>
                <a:latin typeface="Arial"/>
                <a:ea typeface="Calibri"/>
                <a:cs typeface="Times New Roman"/>
              </a:rPr>
              <a:t>” (2014–2020).</a:t>
            </a:r>
            <a:endParaRPr lang="fr-FR" sz="1100" dirty="0">
              <a:effectLst/>
              <a:latin typeface="Arial"/>
              <a:ea typeface="Calibri"/>
              <a:cs typeface="Times New Roman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1A51DB7-B887-4DD0-8901-E972C022D75A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5786" y="6101855"/>
            <a:ext cx="2070852" cy="586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8283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1337733"/>
            <a:ext cx="6378812" cy="4620267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000" y="2383367"/>
            <a:ext cx="4441533" cy="3574633"/>
          </a:xfrm>
        </p:spPr>
        <p:txBody>
          <a:bodyPr/>
          <a:lstStyle>
            <a:lvl1pPr marL="0" indent="0">
              <a:buNone/>
              <a:defRPr sz="1600">
                <a:solidFill>
                  <a:schemeClr val="accent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Title 24"/>
          <p:cNvSpPr>
            <a:spLocks noGrp="1"/>
          </p:cNvSpPr>
          <p:nvPr>
            <p:ph type="title"/>
          </p:nvPr>
        </p:nvSpPr>
        <p:spPr>
          <a:xfrm>
            <a:off x="630000" y="1337733"/>
            <a:ext cx="4441533" cy="956734"/>
          </a:xfrm>
        </p:spPr>
        <p:txBody>
          <a:bodyPr>
            <a:noAutofit/>
          </a:bodyPr>
          <a:lstStyle>
            <a:lvl1pPr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3" name="Text Placeholder 2"/>
          <p:cNvSpPr>
            <a:spLocks noGrp="1"/>
          </p:cNvSpPr>
          <p:nvPr>
            <p:ph type="body" idx="10"/>
          </p:nvPr>
        </p:nvSpPr>
        <p:spPr>
          <a:xfrm>
            <a:off x="3276600" y="685798"/>
            <a:ext cx="8285400" cy="237069"/>
          </a:xfrm>
        </p:spPr>
        <p:txBody>
          <a:bodyPr tIns="18000" bIns="18000" anchor="t" anchorCtr="0">
            <a:normAutofit/>
          </a:bodyPr>
          <a:lstStyle>
            <a:lvl1pPr marL="0" indent="0">
              <a:buNone/>
              <a:defRPr sz="14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idx="11"/>
          </p:nvPr>
        </p:nvSpPr>
        <p:spPr>
          <a:xfrm>
            <a:off x="3276600" y="363173"/>
            <a:ext cx="8285400" cy="288000"/>
          </a:xfrm>
        </p:spPr>
        <p:txBody>
          <a:bodyPr bIns="36000" anchor="b">
            <a:normAutofit/>
          </a:bodyPr>
          <a:lstStyle>
            <a:lvl1pPr marL="0" indent="0">
              <a:buNone/>
              <a:defRPr sz="1400" b="1" i="0" cap="all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533" y="371240"/>
            <a:ext cx="1943867" cy="55986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C4E4553-2F60-4CA5-B17E-3DD338D597E7}"/>
              </a:ext>
            </a:extLst>
          </p:cNvPr>
          <p:cNvPicPr/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4553" y="6043598"/>
            <a:ext cx="2396490" cy="67754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208835D-1E5F-4399-AA97-F7AA6E62A3E4}"/>
              </a:ext>
            </a:extLst>
          </p:cNvPr>
          <p:cNvPicPr/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911125" y="6176631"/>
            <a:ext cx="830580" cy="55816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Text Box 2">
            <a:extLst>
              <a:ext uri="{FF2B5EF4-FFF2-40B4-BE49-F238E27FC236}">
                <a16:creationId xmlns:a16="http://schemas.microsoft.com/office/drawing/2014/main" id="{35F0FB17-DC94-4D03-9FE4-B0E47B173CD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779063" y="6257058"/>
            <a:ext cx="2788920" cy="4508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marR="228600">
              <a:spcAft>
                <a:spcPts val="0"/>
              </a:spcAft>
              <a:tabLst>
                <a:tab pos="2971800" algn="ctr"/>
                <a:tab pos="5943600" algn="r"/>
              </a:tabLst>
            </a:pPr>
            <a:r>
              <a:rPr lang="en-GB" sz="800" dirty="0">
                <a:effectLst/>
                <a:latin typeface="Arial"/>
                <a:ea typeface="Calibri"/>
                <a:cs typeface="Times New Roman"/>
              </a:rPr>
              <a:t>This training has received financial support from the European Union Programme for</a:t>
            </a:r>
            <a:r>
              <a:rPr lang="en-GB" sz="800" b="1" dirty="0">
                <a:effectLst/>
                <a:latin typeface="Arial"/>
                <a:ea typeface="Calibri"/>
                <a:cs typeface="Times New Roman"/>
              </a:rPr>
              <a:t> </a:t>
            </a:r>
            <a:r>
              <a:rPr lang="en-GB" sz="800" dirty="0">
                <a:effectLst/>
                <a:latin typeface="Arial"/>
                <a:ea typeface="Calibri"/>
                <a:cs typeface="Times New Roman"/>
              </a:rPr>
              <a:t>Employment and Social Innovation “</a:t>
            </a:r>
            <a:r>
              <a:rPr lang="en-GB" sz="800" dirty="0" err="1">
                <a:effectLst/>
                <a:latin typeface="Arial"/>
                <a:ea typeface="Calibri"/>
                <a:cs typeface="Times New Roman"/>
              </a:rPr>
              <a:t>EaSI</a:t>
            </a:r>
            <a:r>
              <a:rPr lang="en-GB" sz="800" dirty="0">
                <a:effectLst/>
                <a:latin typeface="Arial"/>
                <a:ea typeface="Calibri"/>
                <a:cs typeface="Times New Roman"/>
              </a:rPr>
              <a:t>” (2014–2020).</a:t>
            </a:r>
            <a:endParaRPr lang="fr-FR" sz="1100" dirty="0">
              <a:effectLst/>
              <a:latin typeface="Arial"/>
              <a:ea typeface="Calibri"/>
              <a:cs typeface="Times New Roman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233350A1-B0F2-4DFC-85C2-A6123B0918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5786" y="6101855"/>
            <a:ext cx="2070852" cy="586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3828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onso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24"/>
          <p:cNvSpPr>
            <a:spLocks noGrp="1"/>
          </p:cNvSpPr>
          <p:nvPr>
            <p:ph type="title"/>
          </p:nvPr>
        </p:nvSpPr>
        <p:spPr>
          <a:xfrm>
            <a:off x="801148" y="1895596"/>
            <a:ext cx="8142914" cy="432475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accent2"/>
                </a:solidFill>
              </a:defRPr>
            </a:lvl1pPr>
          </a:lstStyle>
          <a:p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148" y="569542"/>
            <a:ext cx="3225568" cy="92901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8557FEF-B849-4596-912A-56AAE56C4137}"/>
              </a:ext>
            </a:extLst>
          </p:cNvPr>
          <p:cNvPicPr/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4553" y="6043598"/>
            <a:ext cx="2396490" cy="67754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ACEB9C1-714D-4FEB-8269-EB4679CD7205}"/>
              </a:ext>
            </a:extLst>
          </p:cNvPr>
          <p:cNvPicPr/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911125" y="6176631"/>
            <a:ext cx="830580" cy="55816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Text Box 2">
            <a:extLst>
              <a:ext uri="{FF2B5EF4-FFF2-40B4-BE49-F238E27FC236}">
                <a16:creationId xmlns:a16="http://schemas.microsoft.com/office/drawing/2014/main" id="{8AB646D8-311A-4EC4-B230-770EB3E3912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779063" y="6257058"/>
            <a:ext cx="2788920" cy="4508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marR="228600">
              <a:spcAft>
                <a:spcPts val="0"/>
              </a:spcAft>
              <a:tabLst>
                <a:tab pos="2971800" algn="ctr"/>
                <a:tab pos="5943600" algn="r"/>
              </a:tabLst>
            </a:pPr>
            <a:r>
              <a:rPr lang="en-GB" sz="800" dirty="0">
                <a:effectLst/>
                <a:latin typeface="Arial"/>
                <a:ea typeface="Calibri"/>
                <a:cs typeface="Times New Roman"/>
              </a:rPr>
              <a:t>This training has received financial support from the European Union Programme for</a:t>
            </a:r>
            <a:r>
              <a:rPr lang="en-GB" sz="800" b="1" dirty="0">
                <a:effectLst/>
                <a:latin typeface="Arial"/>
                <a:ea typeface="Calibri"/>
                <a:cs typeface="Times New Roman"/>
              </a:rPr>
              <a:t> </a:t>
            </a:r>
            <a:r>
              <a:rPr lang="en-GB" sz="800" dirty="0">
                <a:effectLst/>
                <a:latin typeface="Arial"/>
                <a:ea typeface="Calibri"/>
                <a:cs typeface="Times New Roman"/>
              </a:rPr>
              <a:t>Employment and Social Innovation “</a:t>
            </a:r>
            <a:r>
              <a:rPr lang="en-GB" sz="800" dirty="0" err="1">
                <a:effectLst/>
                <a:latin typeface="Arial"/>
                <a:ea typeface="Calibri"/>
                <a:cs typeface="Times New Roman"/>
              </a:rPr>
              <a:t>EaSI</a:t>
            </a:r>
            <a:r>
              <a:rPr lang="en-GB" sz="800" dirty="0">
                <a:effectLst/>
                <a:latin typeface="Arial"/>
                <a:ea typeface="Calibri"/>
                <a:cs typeface="Times New Roman"/>
              </a:rPr>
              <a:t>” (2014–2020).</a:t>
            </a:r>
            <a:endParaRPr lang="fr-FR" sz="1100" dirty="0">
              <a:effectLst/>
              <a:latin typeface="Arial"/>
              <a:ea typeface="Calibri"/>
              <a:cs typeface="Times New Roman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946ACDC-3D96-4327-AF4A-C29A701527A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5786" y="6101855"/>
            <a:ext cx="2070852" cy="586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3889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ntact Details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0510" y="0"/>
            <a:ext cx="7041490" cy="284707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421" y="3820535"/>
            <a:ext cx="7553599" cy="3036071"/>
          </a:xfrm>
          <a:prstGeom prst="rect">
            <a:avLst/>
          </a:prstGeom>
        </p:spPr>
      </p:pic>
      <p:cxnSp>
        <p:nvCxnSpPr>
          <p:cNvPr id="6" name="Gerade Verbindung 8"/>
          <p:cNvCxnSpPr/>
          <p:nvPr userDrawn="1"/>
        </p:nvCxnSpPr>
        <p:spPr>
          <a:xfrm>
            <a:off x="3112130" y="5919774"/>
            <a:ext cx="268406" cy="0"/>
          </a:xfrm>
          <a:prstGeom prst="line">
            <a:avLst/>
          </a:prstGeom>
          <a:ln w="762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kstvak 4"/>
          <p:cNvSpPr txBox="1"/>
          <p:nvPr userDrawn="1"/>
        </p:nvSpPr>
        <p:spPr>
          <a:xfrm>
            <a:off x="3011835" y="2784582"/>
            <a:ext cx="346516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l-NL" sz="1500" baseline="0" dirty="0">
                <a:solidFill>
                  <a:schemeClr val="bg1"/>
                </a:solidFill>
                <a:latin typeface="+mj-lt"/>
                <a:ea typeface="Roboto" charset="0"/>
                <a:cs typeface="Roboto" charset="0"/>
              </a:rPr>
              <a:t>EVPA</a:t>
            </a:r>
            <a:br>
              <a:rPr lang="nl-NL" sz="1500" baseline="0" dirty="0">
                <a:solidFill>
                  <a:schemeClr val="bg1"/>
                </a:solidFill>
                <a:latin typeface="+mj-lt"/>
                <a:ea typeface="Roboto" charset="0"/>
                <a:cs typeface="Roboto" charset="0"/>
              </a:rPr>
            </a:br>
            <a:r>
              <a:rPr lang="nl-NL" sz="1500" baseline="0" dirty="0">
                <a:solidFill>
                  <a:schemeClr val="bg1"/>
                </a:solidFill>
                <a:latin typeface="+mj-lt"/>
                <a:ea typeface="Roboto" charset="0"/>
                <a:cs typeface="Roboto" charset="0"/>
              </a:rPr>
              <a:t>RUE ROYALE 94</a:t>
            </a:r>
          </a:p>
          <a:p>
            <a:pPr algn="l"/>
            <a:r>
              <a:rPr lang="nl-NL" sz="1500" baseline="0" dirty="0">
                <a:solidFill>
                  <a:schemeClr val="bg1"/>
                </a:solidFill>
                <a:latin typeface="+mj-lt"/>
                <a:ea typeface="Roboto" charset="0"/>
                <a:cs typeface="Roboto" charset="0"/>
              </a:rPr>
              <a:t>B-1000 BRUSSELS</a:t>
            </a:r>
          </a:p>
          <a:p>
            <a:pPr algn="l"/>
            <a:endParaRPr lang="nl-NL" sz="1500" baseline="0" dirty="0">
              <a:solidFill>
                <a:schemeClr val="bg1"/>
              </a:solidFill>
              <a:latin typeface="+mj-lt"/>
              <a:ea typeface="Roboto" charset="0"/>
              <a:cs typeface="Roboto" charset="0"/>
            </a:endParaRPr>
          </a:p>
          <a:p>
            <a:pPr algn="l"/>
            <a:r>
              <a:rPr lang="nl-NL" sz="1500" baseline="0" dirty="0">
                <a:solidFill>
                  <a:schemeClr val="bg1"/>
                </a:solidFill>
                <a:latin typeface="+mj-lt"/>
                <a:ea typeface="Roboto" charset="0"/>
                <a:cs typeface="Roboto" charset="0"/>
              </a:rPr>
              <a:t>T +32 2 513 21 31</a:t>
            </a:r>
          </a:p>
          <a:p>
            <a:pPr algn="l"/>
            <a:r>
              <a:rPr lang="nl-NL" sz="1500" baseline="0" dirty="0">
                <a:solidFill>
                  <a:schemeClr val="bg1"/>
                </a:solidFill>
                <a:latin typeface="+mj-lt"/>
                <a:ea typeface="Roboto" charset="0"/>
                <a:cs typeface="Roboto" charset="0"/>
              </a:rPr>
              <a:t>info@evpa.eu.com</a:t>
            </a:r>
          </a:p>
          <a:p>
            <a:pPr algn="l"/>
            <a:endParaRPr lang="nl-NL" sz="1500" baseline="0" dirty="0">
              <a:solidFill>
                <a:schemeClr val="bg1"/>
              </a:solidFill>
              <a:latin typeface="+mj-lt"/>
              <a:ea typeface="Roboto" charset="0"/>
              <a:cs typeface="Roboto" charset="0"/>
            </a:endParaRPr>
          </a:p>
          <a:p>
            <a:pPr algn="l"/>
            <a:r>
              <a:rPr lang="nl-NL" sz="1500" baseline="0" dirty="0">
                <a:solidFill>
                  <a:schemeClr val="bg1"/>
                </a:solidFill>
                <a:latin typeface="+mj-lt"/>
                <a:ea typeface="Roboto" charset="0"/>
                <a:cs typeface="Roboto" charset="0"/>
              </a:rPr>
              <a:t>     </a:t>
            </a:r>
            <a:r>
              <a:rPr lang="nl-NL" sz="1500" baseline="0" dirty="0" err="1">
                <a:solidFill>
                  <a:schemeClr val="bg1"/>
                </a:solidFill>
                <a:latin typeface="+mj-lt"/>
                <a:ea typeface="Roboto" charset="0"/>
                <a:cs typeface="Roboto" charset="0"/>
              </a:rPr>
              <a:t>EVPAupdates</a:t>
            </a:r>
            <a:r>
              <a:rPr lang="nl-NL" sz="1500" baseline="0" dirty="0">
                <a:solidFill>
                  <a:schemeClr val="bg1"/>
                </a:solidFill>
                <a:latin typeface="+mj-lt"/>
                <a:ea typeface="Roboto" charset="0"/>
                <a:cs typeface="Roboto" charset="0"/>
              </a:rPr>
              <a:t>      </a:t>
            </a:r>
          </a:p>
          <a:p>
            <a:pPr algn="l"/>
            <a:r>
              <a:rPr lang="nl-NL" sz="1500" baseline="0" dirty="0">
                <a:solidFill>
                  <a:schemeClr val="bg1"/>
                </a:solidFill>
                <a:latin typeface="+mj-lt"/>
                <a:ea typeface="Roboto" charset="0"/>
                <a:cs typeface="Roboto" charset="0"/>
              </a:rPr>
              <a:t>     </a:t>
            </a:r>
            <a:r>
              <a:rPr lang="nl-NL" sz="1500" baseline="0" dirty="0" err="1">
                <a:solidFill>
                  <a:schemeClr val="bg1"/>
                </a:solidFill>
                <a:latin typeface="+mj-lt"/>
                <a:ea typeface="Roboto" charset="0"/>
                <a:cs typeface="Roboto" charset="0"/>
              </a:rPr>
              <a:t>evpa</a:t>
            </a:r>
            <a:endParaRPr lang="nl-NL" sz="1500" baseline="0" dirty="0">
              <a:solidFill>
                <a:schemeClr val="bg1"/>
              </a:solidFill>
              <a:latin typeface="+mj-lt"/>
              <a:ea typeface="Roboto" charset="0"/>
              <a:cs typeface="Roboto" charset="0"/>
            </a:endParaRPr>
          </a:p>
          <a:p>
            <a:pPr algn="l"/>
            <a:r>
              <a:rPr lang="nl-NL" sz="1500" baseline="0" dirty="0">
                <a:solidFill>
                  <a:schemeClr val="bg1"/>
                </a:solidFill>
                <a:latin typeface="+mj-lt"/>
                <a:ea typeface="Roboto" charset="0"/>
                <a:cs typeface="Roboto" charset="0"/>
              </a:rPr>
              <a:t>     @_EVPA_</a:t>
            </a:r>
          </a:p>
          <a:p>
            <a:pPr algn="l"/>
            <a:endParaRPr lang="nl-NL" sz="1500" baseline="0" dirty="0">
              <a:solidFill>
                <a:schemeClr val="tx2"/>
              </a:solidFill>
              <a:latin typeface="+mj-lt"/>
              <a:ea typeface="Roboto" charset="0"/>
              <a:cs typeface="Roboto" charset="0"/>
            </a:endParaRPr>
          </a:p>
          <a:p>
            <a:pPr algn="l"/>
            <a:r>
              <a:rPr lang="nl-NL" sz="1500" baseline="0" dirty="0">
                <a:solidFill>
                  <a:schemeClr val="accent2"/>
                </a:solidFill>
                <a:latin typeface="+mj-lt"/>
                <a:ea typeface="Roboto" charset="0"/>
                <a:cs typeface="Roboto" charset="0"/>
              </a:rPr>
              <a:t>www.evpa.eu.com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9277" y="4455850"/>
            <a:ext cx="74296" cy="14249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6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1451" y="4681730"/>
            <a:ext cx="149948" cy="14249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7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9784" y="4935095"/>
            <a:ext cx="173283" cy="14249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59" y="101078"/>
            <a:ext cx="4670036" cy="2066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6856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ntact Details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0510" y="0"/>
            <a:ext cx="7041490" cy="284707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421" y="3820535"/>
            <a:ext cx="7553599" cy="3036071"/>
          </a:xfrm>
          <a:prstGeom prst="rect">
            <a:avLst/>
          </a:prstGeom>
        </p:spPr>
      </p:pic>
      <p:cxnSp>
        <p:nvCxnSpPr>
          <p:cNvPr id="3" name="Gerade Verbindung 6"/>
          <p:cNvCxnSpPr/>
          <p:nvPr userDrawn="1"/>
        </p:nvCxnSpPr>
        <p:spPr>
          <a:xfrm>
            <a:off x="3212792" y="5788053"/>
            <a:ext cx="268406" cy="0"/>
          </a:xfrm>
          <a:prstGeom prst="line">
            <a:avLst/>
          </a:prstGeom>
          <a:ln w="762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kstvak 4"/>
          <p:cNvSpPr txBox="1"/>
          <p:nvPr userDrawn="1"/>
        </p:nvSpPr>
        <p:spPr>
          <a:xfrm>
            <a:off x="3100713" y="2652860"/>
            <a:ext cx="321116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l-NL" sz="1500" baseline="0" dirty="0">
                <a:solidFill>
                  <a:schemeClr val="accent1"/>
                </a:solidFill>
                <a:latin typeface="+mj-lt"/>
                <a:ea typeface="Roboto" charset="0"/>
                <a:cs typeface="Roboto" charset="0"/>
              </a:rPr>
              <a:t>EVPA</a:t>
            </a:r>
            <a:br>
              <a:rPr lang="nl-NL" sz="1500" baseline="0" dirty="0">
                <a:solidFill>
                  <a:schemeClr val="accent1"/>
                </a:solidFill>
                <a:latin typeface="+mj-lt"/>
                <a:ea typeface="Roboto" charset="0"/>
                <a:cs typeface="Roboto" charset="0"/>
              </a:rPr>
            </a:br>
            <a:r>
              <a:rPr lang="nl-NL" sz="1500" baseline="0" dirty="0">
                <a:solidFill>
                  <a:schemeClr val="accent1"/>
                </a:solidFill>
                <a:latin typeface="+mj-lt"/>
                <a:ea typeface="Roboto" charset="0"/>
                <a:cs typeface="Roboto" charset="0"/>
              </a:rPr>
              <a:t>RUE ROYALE 94</a:t>
            </a:r>
          </a:p>
          <a:p>
            <a:pPr algn="l"/>
            <a:r>
              <a:rPr lang="nl-NL" sz="1500" baseline="0" dirty="0">
                <a:solidFill>
                  <a:schemeClr val="accent1"/>
                </a:solidFill>
                <a:latin typeface="+mj-lt"/>
                <a:ea typeface="Roboto" charset="0"/>
                <a:cs typeface="Roboto" charset="0"/>
              </a:rPr>
              <a:t>B-1000 BRUSSELS</a:t>
            </a:r>
          </a:p>
          <a:p>
            <a:pPr algn="l"/>
            <a:endParaRPr lang="nl-NL" sz="1500" baseline="0" dirty="0">
              <a:solidFill>
                <a:schemeClr val="accent1"/>
              </a:solidFill>
              <a:latin typeface="+mj-lt"/>
              <a:ea typeface="Roboto" charset="0"/>
              <a:cs typeface="Roboto" charset="0"/>
            </a:endParaRPr>
          </a:p>
          <a:p>
            <a:pPr algn="l"/>
            <a:r>
              <a:rPr lang="nl-NL" sz="1500" baseline="0" dirty="0">
                <a:solidFill>
                  <a:schemeClr val="accent1"/>
                </a:solidFill>
                <a:latin typeface="+mj-lt"/>
                <a:ea typeface="Roboto" charset="0"/>
                <a:cs typeface="Roboto" charset="0"/>
              </a:rPr>
              <a:t>T +32 2 513 21 31</a:t>
            </a:r>
          </a:p>
          <a:p>
            <a:pPr algn="l"/>
            <a:r>
              <a:rPr lang="nl-NL" sz="1500" baseline="0" dirty="0">
                <a:solidFill>
                  <a:schemeClr val="accent1"/>
                </a:solidFill>
                <a:latin typeface="+mj-lt"/>
                <a:ea typeface="Roboto" charset="0"/>
                <a:cs typeface="Roboto" charset="0"/>
              </a:rPr>
              <a:t>info@evpa.eu.com</a:t>
            </a:r>
          </a:p>
          <a:p>
            <a:pPr algn="l"/>
            <a:endParaRPr lang="nl-NL" sz="1500" baseline="0" dirty="0">
              <a:solidFill>
                <a:schemeClr val="accent1"/>
              </a:solidFill>
              <a:latin typeface="+mj-lt"/>
              <a:ea typeface="Roboto" charset="0"/>
              <a:cs typeface="Roboto" charset="0"/>
            </a:endParaRPr>
          </a:p>
          <a:p>
            <a:pPr algn="l"/>
            <a:r>
              <a:rPr lang="nl-NL" sz="1500" baseline="0" dirty="0">
                <a:solidFill>
                  <a:schemeClr val="accent1"/>
                </a:solidFill>
                <a:latin typeface="+mj-lt"/>
                <a:ea typeface="Roboto" charset="0"/>
                <a:cs typeface="Roboto" charset="0"/>
              </a:rPr>
              <a:t>     </a:t>
            </a:r>
            <a:r>
              <a:rPr lang="nl-NL" sz="1500" baseline="0" dirty="0" err="1">
                <a:solidFill>
                  <a:schemeClr val="accent1"/>
                </a:solidFill>
                <a:latin typeface="+mj-lt"/>
                <a:ea typeface="Roboto" charset="0"/>
                <a:cs typeface="Roboto" charset="0"/>
              </a:rPr>
              <a:t>EVPAupdates</a:t>
            </a:r>
            <a:r>
              <a:rPr lang="nl-NL" sz="1500" baseline="0" dirty="0">
                <a:solidFill>
                  <a:schemeClr val="accent1"/>
                </a:solidFill>
                <a:latin typeface="+mj-lt"/>
                <a:ea typeface="Roboto" charset="0"/>
                <a:cs typeface="Roboto" charset="0"/>
              </a:rPr>
              <a:t>      </a:t>
            </a:r>
          </a:p>
          <a:p>
            <a:pPr algn="l"/>
            <a:r>
              <a:rPr lang="nl-NL" sz="1500" baseline="0" dirty="0">
                <a:solidFill>
                  <a:schemeClr val="accent1"/>
                </a:solidFill>
                <a:latin typeface="+mj-lt"/>
                <a:ea typeface="Roboto" charset="0"/>
                <a:cs typeface="Roboto" charset="0"/>
              </a:rPr>
              <a:t>     </a:t>
            </a:r>
            <a:r>
              <a:rPr lang="nl-NL" sz="1500" baseline="0" dirty="0" err="1">
                <a:solidFill>
                  <a:schemeClr val="accent1"/>
                </a:solidFill>
                <a:latin typeface="+mj-lt"/>
                <a:ea typeface="Roboto" charset="0"/>
                <a:cs typeface="Roboto" charset="0"/>
              </a:rPr>
              <a:t>evpa</a:t>
            </a:r>
            <a:endParaRPr lang="nl-NL" sz="1500" baseline="0" dirty="0">
              <a:solidFill>
                <a:schemeClr val="accent1"/>
              </a:solidFill>
              <a:latin typeface="+mj-lt"/>
              <a:ea typeface="Roboto" charset="0"/>
              <a:cs typeface="Roboto" charset="0"/>
            </a:endParaRPr>
          </a:p>
          <a:p>
            <a:pPr algn="l"/>
            <a:r>
              <a:rPr lang="nl-NL" sz="1500" baseline="0" dirty="0">
                <a:solidFill>
                  <a:schemeClr val="accent1"/>
                </a:solidFill>
                <a:latin typeface="+mj-lt"/>
                <a:ea typeface="Roboto" charset="0"/>
                <a:cs typeface="Roboto" charset="0"/>
              </a:rPr>
              <a:t>     @_EVPA_</a:t>
            </a:r>
          </a:p>
          <a:p>
            <a:pPr algn="l"/>
            <a:endParaRPr lang="nl-NL" sz="1500" baseline="0" dirty="0">
              <a:solidFill>
                <a:schemeClr val="tx2"/>
              </a:solidFill>
              <a:latin typeface="+mj-lt"/>
              <a:ea typeface="Roboto" charset="0"/>
              <a:cs typeface="Roboto" charset="0"/>
            </a:endParaRPr>
          </a:p>
          <a:p>
            <a:pPr algn="l"/>
            <a:r>
              <a:rPr lang="nl-NL" sz="1500" baseline="0" dirty="0">
                <a:solidFill>
                  <a:schemeClr val="accent2"/>
                </a:solidFill>
                <a:latin typeface="+mj-lt"/>
                <a:ea typeface="Roboto" charset="0"/>
                <a:cs typeface="Roboto" charset="0"/>
              </a:rPr>
              <a:t>www.evpa.eu.com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4873" y="4335692"/>
            <a:ext cx="74296" cy="14249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7047" y="4561572"/>
            <a:ext cx="149948" cy="14249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5380" y="4814937"/>
            <a:ext cx="173283" cy="14249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647" y="703766"/>
            <a:ext cx="3387434" cy="975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0428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FC6486-739C-4E8C-9607-EE7793E0F07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C9CB76F-3FC6-4143-AAB1-EB88C5B2DC0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66F1ABE-E70B-EB43-A0F3-1D7FF35F9097}" type="slidenum">
              <a:rPr lang="nl-NL" smtClean="0"/>
              <a:t>‹#›</a:t>
            </a:fld>
            <a:endParaRPr lang="nl-NL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E07EF8A-5E65-4896-8799-AEE0BD34276E}"/>
              </a:ext>
            </a:extLst>
          </p:cNvPr>
          <p:cNvPicPr/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50876" y="6184916"/>
            <a:ext cx="1508760" cy="7200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839B5C8-EE4E-4DF4-A8A2-A9EB7FFDCE7C}"/>
              </a:ext>
            </a:extLst>
          </p:cNvPr>
          <p:cNvPicPr/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59636" y="6297454"/>
            <a:ext cx="1794164" cy="36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/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43930"/>
            <a:ext cx="2396490" cy="677545"/>
          </a:xfrm>
          <a:prstGeom prst="rect">
            <a:avLst/>
          </a:prstGeom>
        </p:spPr>
      </p:pic>
      <p:pic>
        <p:nvPicPr>
          <p:cNvPr id="13" name="Picture 12"/>
          <p:cNvPicPr/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716572" y="6176963"/>
            <a:ext cx="830580" cy="55816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4" name="Text Box 2"/>
          <p:cNvSpPr txBox="1">
            <a:spLocks noChangeArrowheads="1"/>
          </p:cNvSpPr>
          <p:nvPr userDrawn="1"/>
        </p:nvSpPr>
        <p:spPr bwMode="auto">
          <a:xfrm>
            <a:off x="2584510" y="6257390"/>
            <a:ext cx="2788920" cy="4508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marR="228600">
              <a:spcAft>
                <a:spcPts val="0"/>
              </a:spcAft>
              <a:tabLst>
                <a:tab pos="2971800" algn="ctr"/>
                <a:tab pos="5943600" algn="r"/>
              </a:tabLst>
            </a:pPr>
            <a:r>
              <a:rPr lang="en-GB" sz="800" dirty="0">
                <a:effectLst/>
                <a:latin typeface="Arial"/>
                <a:ea typeface="Calibri"/>
                <a:cs typeface="Times New Roman"/>
              </a:rPr>
              <a:t>This training has received financial support from the European Union Programme for</a:t>
            </a:r>
            <a:r>
              <a:rPr lang="en-GB" sz="800" b="1" dirty="0">
                <a:effectLst/>
                <a:latin typeface="Arial"/>
                <a:ea typeface="Calibri"/>
                <a:cs typeface="Times New Roman"/>
              </a:rPr>
              <a:t> </a:t>
            </a:r>
            <a:r>
              <a:rPr lang="en-GB" sz="800" dirty="0">
                <a:effectLst/>
                <a:latin typeface="Arial"/>
                <a:ea typeface="Calibri"/>
                <a:cs typeface="Times New Roman"/>
              </a:rPr>
              <a:t>Employment and Social Innovation “</a:t>
            </a:r>
            <a:r>
              <a:rPr lang="en-GB" sz="800" dirty="0" err="1">
                <a:effectLst/>
                <a:latin typeface="Arial"/>
                <a:ea typeface="Calibri"/>
                <a:cs typeface="Times New Roman"/>
              </a:rPr>
              <a:t>EaSI</a:t>
            </a:r>
            <a:r>
              <a:rPr lang="en-GB" sz="800" dirty="0">
                <a:effectLst/>
                <a:latin typeface="Arial"/>
                <a:ea typeface="Calibri"/>
                <a:cs typeface="Times New Roman"/>
              </a:rPr>
              <a:t>” (2014–2020).</a:t>
            </a:r>
            <a:endParaRPr lang="fr-FR" sz="1100" dirty="0">
              <a:effectLst/>
              <a:latin typeface="Arial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8887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>
            <a:extLst>
              <a:ext uri="{FF2B5EF4-FFF2-40B4-BE49-F238E27FC236}">
                <a16:creationId xmlns:a16="http://schemas.microsoft.com/office/drawing/2014/main" id="{7F49DEDA-8B0C-8E48-9DBB-0D8361D1EFE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388" y="404664"/>
            <a:ext cx="2556284" cy="921184"/>
          </a:xfrm>
          <a:prstGeom prst="rect">
            <a:avLst/>
          </a:prstGeom>
        </p:spPr>
      </p:pic>
      <p:pic>
        <p:nvPicPr>
          <p:cNvPr id="13" name="Immagine 12" descr="Immagine che contiene testo&#10;&#10;Descrizione generata automaticamente">
            <a:extLst>
              <a:ext uri="{FF2B5EF4-FFF2-40B4-BE49-F238E27FC236}">
                <a16:creationId xmlns:a16="http://schemas.microsoft.com/office/drawing/2014/main" id="{55A2D169-EBF9-BC4E-94F3-05B3ED8B803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26459" y="5949280"/>
            <a:ext cx="2997334" cy="504056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532CA9C2-908B-F94F-ADE3-90798DE379B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r="31345"/>
          <a:stretch/>
        </p:blipFill>
        <p:spPr>
          <a:xfrm>
            <a:off x="9389879" y="512677"/>
            <a:ext cx="2802121" cy="4392488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8573B809-9D1E-6140-AEDD-F09CD646A8C2}"/>
              </a:ext>
            </a:extLst>
          </p:cNvPr>
          <p:cNvSpPr txBox="1"/>
          <p:nvPr userDrawn="1"/>
        </p:nvSpPr>
        <p:spPr>
          <a:xfrm>
            <a:off x="6132004" y="6021288"/>
            <a:ext cx="4824921" cy="32403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just"/>
            <a:r>
              <a:rPr lang="en-GB" sz="600" b="1" kern="1200" noProof="0" dirty="0">
                <a:solidFill>
                  <a:schemeClr val="tx2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Poppins" charset="0"/>
              </a:rPr>
              <a:t>Better Incubation is powered by LIAISE – Linking Incubation Actors for Inclusive and Social Entrepreneurship project.</a:t>
            </a:r>
            <a:endParaRPr lang="en-GB" sz="600" kern="1200" noProof="0" dirty="0">
              <a:solidFill>
                <a:schemeClr val="tx2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Poppins" charset="0"/>
            </a:endParaRPr>
          </a:p>
          <a:p>
            <a:pPr algn="just"/>
            <a:r>
              <a:rPr lang="en-GB" sz="600" kern="1200" noProof="0" dirty="0">
                <a:solidFill>
                  <a:schemeClr val="tx2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Poppins" charset="0"/>
              </a:rPr>
              <a:t>LIAISE has received financial support from the European Union Programme for Employment and Social Innovation “</a:t>
            </a:r>
            <a:r>
              <a:rPr lang="en-GB" sz="600" kern="1200" noProof="0" dirty="0" err="1">
                <a:solidFill>
                  <a:schemeClr val="tx2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Poppins" charset="0"/>
              </a:rPr>
              <a:t>EaSI</a:t>
            </a:r>
            <a:r>
              <a:rPr lang="en-GB" sz="600" kern="1200" noProof="0" dirty="0">
                <a:solidFill>
                  <a:schemeClr val="tx2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Poppins" charset="0"/>
              </a:rPr>
              <a:t>” (2014-2020) under Grant Agreement n° VS/2020/0374. This document reflects only the author’s view and the Commission is not responsible for any use that may be made of the information it contains.</a:t>
            </a:r>
            <a:endParaRPr lang="en-GB" sz="600" noProof="0" dirty="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22" name="Connettore 1 21">
            <a:extLst>
              <a:ext uri="{FF2B5EF4-FFF2-40B4-BE49-F238E27FC236}">
                <a16:creationId xmlns:a16="http://schemas.microsoft.com/office/drawing/2014/main" id="{AEA18DE2-25D9-CB44-AB64-72A5604D3B6F}"/>
              </a:ext>
            </a:extLst>
          </p:cNvPr>
          <p:cNvCxnSpPr/>
          <p:nvPr userDrawn="1"/>
        </p:nvCxnSpPr>
        <p:spPr bwMode="auto">
          <a:xfrm>
            <a:off x="1226459" y="5805264"/>
            <a:ext cx="9730467" cy="0"/>
          </a:xfrm>
          <a:prstGeom prst="line">
            <a:avLst/>
          </a:prstGeom>
          <a:blipFill dpi="0" rotWithShape="0">
            <a:blip r:embed="rId5"/>
            <a:srcRect/>
            <a:tile tx="0" ty="0" sx="100000" sy="100000" flip="none" algn="tl"/>
          </a:blipFill>
          <a:ln w="12700" cap="flat" cmpd="sng" algn="ctr">
            <a:solidFill>
              <a:schemeClr val="tx2"/>
            </a:solidFill>
            <a:prstDash val="solid"/>
            <a:miter lim="400000"/>
            <a:headEnd type="none" w="med" len="med"/>
            <a:tailEnd type="none" w="med" len="med"/>
          </a:ln>
          <a:effectLst>
            <a:outerShdw blurRad="25400" algn="ctr" rotWithShape="0">
              <a:srgbClr val="000000">
                <a:alpha val="50000"/>
              </a:srgbClr>
            </a:outerShdw>
          </a:effectLst>
        </p:spPr>
      </p:cxnSp>
      <p:sp>
        <p:nvSpPr>
          <p:cNvPr id="27" name="Segnaposto testo 26">
            <a:extLst>
              <a:ext uri="{FF2B5EF4-FFF2-40B4-BE49-F238E27FC236}">
                <a16:creationId xmlns:a16="http://schemas.microsoft.com/office/drawing/2014/main" id="{93E5DE66-CDF1-ED46-A5AB-5D1186D1FD3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90303" y="2205038"/>
            <a:ext cx="7569994" cy="827916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4200" b="0" i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lv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28" name="Segnaposto testo 26">
            <a:extLst>
              <a:ext uri="{FF2B5EF4-FFF2-40B4-BE49-F238E27FC236}">
                <a16:creationId xmlns:a16="http://schemas.microsoft.com/office/drawing/2014/main" id="{00B3AA91-4BBD-C94B-B20A-117989D1D16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26344" y="4473116"/>
            <a:ext cx="7569994" cy="216023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1400" b="1" i="0" cap="all" baseline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29" name="Segnaposto testo 26">
            <a:extLst>
              <a:ext uri="{FF2B5EF4-FFF2-40B4-BE49-F238E27FC236}">
                <a16:creationId xmlns:a16="http://schemas.microsoft.com/office/drawing/2014/main" id="{B5C0FD26-3457-0E41-AB20-C96D5C6493B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26344" y="4748781"/>
            <a:ext cx="7569994" cy="216023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1400" b="1" i="0" cap="none" baseline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it-IT" noProof="0"/>
              <a:t>Fare clic per modificare gli stili del testo dello schema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95E992F-1355-43E8-B762-888E0E2F9215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30032" y="5949280"/>
            <a:ext cx="829965" cy="576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1141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551">
          <p15:clr>
            <a:srgbClr val="FBAE40"/>
          </p15:clr>
        </p15:guide>
        <p15:guide id="2" pos="1380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0978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49" r:id="rId2"/>
    <p:sldLayoutId id="2147483666" r:id="rId3"/>
    <p:sldLayoutId id="2147483651" r:id="rId4"/>
    <p:sldLayoutId id="2147483668" r:id="rId5"/>
    <p:sldLayoutId id="2147483660" r:id="rId6"/>
    <p:sldLayoutId id="2147483655" r:id="rId7"/>
    <p:sldLayoutId id="2147483650" r:id="rId8"/>
    <p:sldLayoutId id="2147483652" r:id="rId9"/>
    <p:sldLayoutId id="2147483653" r:id="rId10"/>
    <p:sldLayoutId id="2147483654" r:id="rId11"/>
    <p:sldLayoutId id="2147483661" r:id="rId12"/>
    <p:sldLayoutId id="2147483664" r:id="rId13"/>
    <p:sldLayoutId id="2147483656" r:id="rId14"/>
    <p:sldLayoutId id="2147483657" r:id="rId15"/>
    <p:sldLayoutId id="2147483669" r:id="rId16"/>
    <p:sldLayoutId id="2147483662" r:id="rId17"/>
    <p:sldLayoutId id="2147483663" r:id="rId18"/>
    <p:sldLayoutId id="2147483671" r:id="rId19"/>
    <p:sldLayoutId id="2147483672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0.jpg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e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>
            <a:extLst>
              <a:ext uri="{FF2B5EF4-FFF2-40B4-BE49-F238E27FC236}">
                <a16:creationId xmlns:a16="http://schemas.microsoft.com/office/drawing/2014/main" id="{D768E524-5CF9-47CC-867B-C3A38DD8F4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0000" y="3708402"/>
            <a:ext cx="10565108" cy="1792852"/>
          </a:xfrm>
        </p:spPr>
        <p:txBody>
          <a:bodyPr>
            <a:normAutofit/>
          </a:bodyPr>
          <a:lstStyle/>
          <a:p>
            <a:r>
              <a:rPr lang="de-AT" sz="3600" dirty="0"/>
              <a:t>In-Depth Social Impact Measurement &amp; Management Online Training</a:t>
            </a:r>
            <a:endParaRPr lang="en-GB" sz="3600" dirty="0"/>
          </a:p>
        </p:txBody>
      </p:sp>
      <p:sp>
        <p:nvSpPr>
          <p:cNvPr id="9" name="Subtitle 4">
            <a:extLst>
              <a:ext uri="{FF2B5EF4-FFF2-40B4-BE49-F238E27FC236}">
                <a16:creationId xmlns:a16="http://schemas.microsoft.com/office/drawing/2014/main" id="{184210D0-8A9C-4B78-92F7-99496DE831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0000" y="5624286"/>
            <a:ext cx="10565108" cy="385874"/>
          </a:xfrm>
        </p:spPr>
        <p:txBody>
          <a:bodyPr>
            <a:normAutofit lnSpcReduction="10000"/>
          </a:bodyPr>
          <a:lstStyle/>
          <a:p>
            <a:r>
              <a:rPr lang="de-AT" dirty="0"/>
              <a:t>Live Session, Module 3, 30 November 2021, 09:00-12:00 CET</a:t>
            </a:r>
            <a:endParaRPr lang="en-GB" dirty="0"/>
          </a:p>
        </p:txBody>
      </p:sp>
      <p:pic>
        <p:nvPicPr>
          <p:cNvPr id="10" name="Immagine 6">
            <a:extLst>
              <a:ext uri="{FF2B5EF4-FFF2-40B4-BE49-F238E27FC236}">
                <a16:creationId xmlns:a16="http://schemas.microsoft.com/office/drawing/2014/main" id="{58D5F00F-2A03-4F2E-A2C2-D5EC71D7F0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00" y="1785753"/>
            <a:ext cx="3521966" cy="564649"/>
          </a:xfrm>
          <a:prstGeom prst="rect">
            <a:avLst/>
          </a:prstGeom>
        </p:spPr>
      </p:pic>
      <p:pic>
        <p:nvPicPr>
          <p:cNvPr id="12" name="Immagine 14" descr="Immagine che contiene testo&#10;&#10;Descrizione generata automaticamente">
            <a:extLst>
              <a:ext uri="{FF2B5EF4-FFF2-40B4-BE49-F238E27FC236}">
                <a16:creationId xmlns:a16="http://schemas.microsoft.com/office/drawing/2014/main" id="{404A2960-5561-48D9-A661-D289FA7859B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8244" y="1936453"/>
            <a:ext cx="1887856" cy="317775"/>
          </a:xfrm>
          <a:prstGeom prst="rect">
            <a:avLst/>
          </a:prstGeom>
        </p:spPr>
      </p:pic>
      <p:pic>
        <p:nvPicPr>
          <p:cNvPr id="13" name="Picture 12" descr="S:\Research and Policy Department\TRAINING\EVPA Training\2016\IM_workshop_SVI\comms\SVUK_logos\Social Value UK logo white_small.jpg">
            <a:extLst>
              <a:ext uri="{FF2B5EF4-FFF2-40B4-BE49-F238E27FC236}">
                <a16:creationId xmlns:a16="http://schemas.microsoft.com/office/drawing/2014/main" id="{BE0841B0-95AD-478B-B001-FE582711C1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4399" y="1822941"/>
            <a:ext cx="1680766" cy="47524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81046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3">
            <a:extLst>
              <a:ext uri="{FF2B5EF4-FFF2-40B4-BE49-F238E27FC236}">
                <a16:creationId xmlns:a16="http://schemas.microsoft.com/office/drawing/2014/main" id="{AB258DF7-A944-4719-BAEE-C5311D3499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00" y="2874125"/>
            <a:ext cx="10932000" cy="1109750"/>
          </a:xfrm>
        </p:spPr>
        <p:txBody>
          <a:bodyPr>
            <a:normAutofit/>
          </a:bodyPr>
          <a:lstStyle/>
          <a:p>
            <a:r>
              <a:rPr lang="en-GB" sz="2400" i="1" cap="none" dirty="0"/>
              <a:t>Managing impact reflections. Global trends on the impact measurement and management landscape</a:t>
            </a:r>
          </a:p>
        </p:txBody>
      </p:sp>
    </p:spTree>
    <p:extLst>
      <p:ext uri="{BB962C8B-B14F-4D97-AF65-F5344CB8AC3E}">
        <p14:creationId xmlns:p14="http://schemas.microsoft.com/office/powerpoint/2010/main" val="11524220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kstvak 9">
            <a:extLst>
              <a:ext uri="{FF2B5EF4-FFF2-40B4-BE49-F238E27FC236}">
                <a16:creationId xmlns:a16="http://schemas.microsoft.com/office/drawing/2014/main" id="{73C8E577-2D36-43DF-85C2-B379D12048BB}"/>
              </a:ext>
            </a:extLst>
          </p:cNvPr>
          <p:cNvSpPr txBox="1"/>
          <p:nvPr/>
        </p:nvSpPr>
        <p:spPr>
          <a:xfrm>
            <a:off x="575829" y="3968686"/>
            <a:ext cx="2944679" cy="1138771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nl-NL" sz="1400" b="1" dirty="0">
                <a:solidFill>
                  <a:srgbClr val="2B5293"/>
                </a:solidFill>
                <a:latin typeface="Arial (Body)"/>
                <a:ea typeface="Roboto" charset="0"/>
                <a:cs typeface="Roboto" charset="0"/>
              </a:rPr>
              <a:t>ADAM RICHARDS</a:t>
            </a:r>
          </a:p>
          <a:p>
            <a:r>
              <a:rPr lang="nl-NL" sz="1200" dirty="0">
                <a:solidFill>
                  <a:srgbClr val="2B5293"/>
                </a:solidFill>
                <a:latin typeface="Arial (Body)"/>
                <a:ea typeface="Roboto" charset="0"/>
                <a:cs typeface="Roboto" charset="0"/>
              </a:rPr>
              <a:t>DIRECTOR OF IMPACT, SVI</a:t>
            </a:r>
          </a:p>
          <a:p>
            <a:endParaRPr lang="nl-NL" sz="1400" dirty="0">
              <a:solidFill>
                <a:srgbClr val="2B5293"/>
              </a:solidFill>
              <a:latin typeface="Arial (Body)"/>
              <a:ea typeface="Roboto" charset="0"/>
              <a:cs typeface="Roboto" charset="0"/>
            </a:endParaRPr>
          </a:p>
          <a:p>
            <a:r>
              <a:rPr lang="nl-NL" sz="1400" b="1" dirty="0">
                <a:solidFill>
                  <a:srgbClr val="2B5293"/>
                </a:solidFill>
                <a:latin typeface="Arial (Body)"/>
                <a:ea typeface="Roboto" charset="0"/>
                <a:cs typeface="Roboto" charset="0"/>
              </a:rPr>
              <a:t>SOCIAL VALUE INTL</a:t>
            </a:r>
            <a:r>
              <a:rPr lang="nl-NL" sz="1400" dirty="0">
                <a:solidFill>
                  <a:srgbClr val="2B5293"/>
                </a:solidFill>
                <a:latin typeface="Arial (Body)"/>
                <a:ea typeface="Roboto" charset="0"/>
                <a:cs typeface="Roboto" charset="0"/>
              </a:rPr>
              <a:t> </a:t>
            </a:r>
          </a:p>
          <a:p>
            <a:endParaRPr lang="nl-NL" sz="1400" dirty="0">
              <a:solidFill>
                <a:srgbClr val="2B5293"/>
              </a:solidFill>
              <a:ea typeface="Roboto" charset="0"/>
              <a:cs typeface="Roboto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A430A07-D27D-4B2A-A55F-6FDC1783263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0094" y="1627951"/>
            <a:ext cx="2181664" cy="2116659"/>
          </a:xfrm>
          <a:prstGeom prst="rect">
            <a:avLst/>
          </a:prstGeom>
        </p:spPr>
      </p:pic>
      <p:sp>
        <p:nvSpPr>
          <p:cNvPr id="10" name="Tekstvak 10">
            <a:extLst>
              <a:ext uri="{FF2B5EF4-FFF2-40B4-BE49-F238E27FC236}">
                <a16:creationId xmlns:a16="http://schemas.microsoft.com/office/drawing/2014/main" id="{9D850EC6-EA73-47EA-A6F9-C516AAF87F21}"/>
              </a:ext>
            </a:extLst>
          </p:cNvPr>
          <p:cNvSpPr txBox="1"/>
          <p:nvPr/>
        </p:nvSpPr>
        <p:spPr>
          <a:xfrm>
            <a:off x="6586117" y="4006084"/>
            <a:ext cx="2946989" cy="923328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nl-NL" sz="1400" b="1" dirty="0">
                <a:solidFill>
                  <a:srgbClr val="2B5293"/>
                </a:solidFill>
                <a:ea typeface="Roboto" charset="0"/>
                <a:cs typeface="Roboto" charset="0"/>
              </a:rPr>
              <a:t>FLORIAN TUDER</a:t>
            </a:r>
          </a:p>
          <a:p>
            <a:r>
              <a:rPr lang="nl-NL" sz="1200" dirty="0">
                <a:solidFill>
                  <a:srgbClr val="2B5293"/>
                </a:solidFill>
                <a:ea typeface="Roboto" charset="0"/>
                <a:cs typeface="Roboto" charset="0"/>
              </a:rPr>
              <a:t>TRAINING ACADEMY COORDINATOR</a:t>
            </a:r>
          </a:p>
          <a:p>
            <a:endParaRPr lang="nl-NL" sz="1400" dirty="0">
              <a:solidFill>
                <a:srgbClr val="2B5293"/>
              </a:solidFill>
              <a:ea typeface="Roboto" charset="0"/>
              <a:cs typeface="Roboto" charset="0"/>
            </a:endParaRPr>
          </a:p>
          <a:p>
            <a:r>
              <a:rPr lang="en-GB" sz="1400" b="1" dirty="0">
                <a:solidFill>
                  <a:srgbClr val="2B5293"/>
                </a:solidFill>
                <a:ea typeface="Roboto" charset="0"/>
                <a:cs typeface="Roboto" charset="0"/>
              </a:rPr>
              <a:t>EVPA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4872D7F-E062-4E77-85FA-5191B96857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7344" y="1626775"/>
            <a:ext cx="2116659" cy="2116659"/>
          </a:xfrm>
          <a:prstGeom prst="rect">
            <a:avLst/>
          </a:prstGeom>
        </p:spPr>
      </p:pic>
      <p:sp>
        <p:nvSpPr>
          <p:cNvPr id="12" name="Tekstvak 10">
            <a:extLst>
              <a:ext uri="{FF2B5EF4-FFF2-40B4-BE49-F238E27FC236}">
                <a16:creationId xmlns:a16="http://schemas.microsoft.com/office/drawing/2014/main" id="{674A7136-63DD-4088-AE85-9250386B0444}"/>
              </a:ext>
            </a:extLst>
          </p:cNvPr>
          <p:cNvSpPr txBox="1"/>
          <p:nvPr/>
        </p:nvSpPr>
        <p:spPr>
          <a:xfrm>
            <a:off x="3637703" y="4006084"/>
            <a:ext cx="2723725" cy="923328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nl-NL" sz="1400" b="1" dirty="0">
                <a:solidFill>
                  <a:srgbClr val="2B5293"/>
                </a:solidFill>
              </a:rPr>
              <a:t>SARA SEGANTI</a:t>
            </a:r>
          </a:p>
          <a:p>
            <a:r>
              <a:rPr lang="nl-NL" sz="1200" dirty="0">
                <a:solidFill>
                  <a:srgbClr val="2B5293"/>
                </a:solidFill>
              </a:rPr>
              <a:t>SENIOR TRAINING MANAGER</a:t>
            </a:r>
          </a:p>
          <a:p>
            <a:endParaRPr lang="nl-NL" sz="1400" dirty="0">
              <a:solidFill>
                <a:srgbClr val="2B5293"/>
              </a:solidFill>
            </a:endParaRPr>
          </a:p>
          <a:p>
            <a:r>
              <a:rPr lang="en-GB" sz="1400" b="1" dirty="0">
                <a:solidFill>
                  <a:srgbClr val="2B5293"/>
                </a:solidFill>
              </a:rPr>
              <a:t>EVPA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A58A6BE-D7AA-47D9-9DFA-012EAE58E18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4938"/>
          <a:stretch/>
        </p:blipFill>
        <p:spPr>
          <a:xfrm>
            <a:off x="3637703" y="1627951"/>
            <a:ext cx="2226607" cy="211665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F4A7F64-1D8C-4F4A-8717-74A1AC588C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7037" y="1626775"/>
            <a:ext cx="2116659" cy="2116659"/>
          </a:xfrm>
          <a:prstGeom prst="rect">
            <a:avLst/>
          </a:prstGeom>
        </p:spPr>
      </p:pic>
      <p:sp>
        <p:nvSpPr>
          <p:cNvPr id="15" name="Tekstvak 10">
            <a:extLst>
              <a:ext uri="{FF2B5EF4-FFF2-40B4-BE49-F238E27FC236}">
                <a16:creationId xmlns:a16="http://schemas.microsoft.com/office/drawing/2014/main" id="{3B1DD89A-32C1-4B1D-9015-235EF13B3266}"/>
              </a:ext>
            </a:extLst>
          </p:cNvPr>
          <p:cNvSpPr txBox="1"/>
          <p:nvPr/>
        </p:nvSpPr>
        <p:spPr>
          <a:xfrm>
            <a:off x="9427037" y="4006084"/>
            <a:ext cx="2363962" cy="892550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nl-NL" sz="1400" b="1" dirty="0">
                <a:solidFill>
                  <a:srgbClr val="2B5293"/>
                </a:solidFill>
              </a:rPr>
              <a:t>ANDREA RESTA</a:t>
            </a:r>
          </a:p>
          <a:p>
            <a:r>
              <a:rPr lang="nl-NL" sz="1200" dirty="0">
                <a:solidFill>
                  <a:srgbClr val="2B5293"/>
                </a:solidFill>
              </a:rPr>
              <a:t>TRAINING ACADEMY INTERN</a:t>
            </a:r>
          </a:p>
          <a:p>
            <a:endParaRPr lang="nl-NL" sz="1200" dirty="0">
              <a:solidFill>
                <a:srgbClr val="2B5293"/>
              </a:solidFill>
            </a:endParaRPr>
          </a:p>
          <a:p>
            <a:r>
              <a:rPr lang="en-GB" sz="1400" b="1" dirty="0">
                <a:solidFill>
                  <a:srgbClr val="2B5293"/>
                </a:solidFill>
              </a:rPr>
              <a:t>EVPA</a:t>
            </a:r>
          </a:p>
        </p:txBody>
      </p:sp>
    </p:spTree>
    <p:extLst>
      <p:ext uri="{BB962C8B-B14F-4D97-AF65-F5344CB8AC3E}">
        <p14:creationId xmlns:p14="http://schemas.microsoft.com/office/powerpoint/2010/main" val="31652487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2678610"/>
              </p:ext>
            </p:extLst>
          </p:nvPr>
        </p:nvGraphicFramePr>
        <p:xfrm>
          <a:off x="515567" y="369651"/>
          <a:ext cx="10642060" cy="557673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545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874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18244">
                <a:tc>
                  <a:txBody>
                    <a:bodyPr/>
                    <a:lstStyle/>
                    <a:p>
                      <a:pPr marR="107950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GB" sz="3600" b="1" kern="0" dirty="0">
                          <a:solidFill>
                            <a:schemeClr val="accent2"/>
                          </a:solidFill>
                          <a:effectLst/>
                        </a:rPr>
                        <a:t>Module 3</a:t>
                      </a:r>
                      <a:endParaRPr lang="fr-FR" sz="3600" b="1" kern="0" dirty="0">
                        <a:solidFill>
                          <a:schemeClr val="accent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36195" marB="3619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b="1" dirty="0">
                          <a:solidFill>
                            <a:schemeClr val="accent1"/>
                          </a:solidFill>
                          <a:effectLst/>
                        </a:rPr>
                        <a:t>Global trends on the impact measurement and management landscape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fr-FR" sz="1800" b="1" dirty="0">
                        <a:solidFill>
                          <a:schemeClr val="accent1"/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fr-FR" sz="1800" b="1" dirty="0">
                        <a:solidFill>
                          <a:schemeClr val="accent1"/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36195" marB="36195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07067">
                <a:tc>
                  <a:txBody>
                    <a:bodyPr/>
                    <a:lstStyle/>
                    <a:p>
                      <a:pPr marR="107950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de-AT" sz="1600" b="1" kern="0" dirty="0">
                          <a:solidFill>
                            <a:schemeClr val="accent1"/>
                          </a:solidFill>
                          <a:effectLst/>
                        </a:rPr>
                        <a:t>E-learning phase</a:t>
                      </a:r>
                    </a:p>
                    <a:p>
                      <a:pPr marR="107950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endParaRPr lang="en-GB" sz="1600" b="1" kern="0" dirty="0">
                        <a:solidFill>
                          <a:schemeClr val="accent1"/>
                        </a:solidFill>
                        <a:effectLst/>
                      </a:endParaRPr>
                    </a:p>
                    <a:p>
                      <a:pPr marR="107950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GB" sz="1600" b="1" kern="0" dirty="0">
                          <a:solidFill>
                            <a:schemeClr val="accent1"/>
                          </a:solidFill>
                          <a:effectLst/>
                        </a:rPr>
                        <a:t>On Zoom</a:t>
                      </a:r>
                      <a:r>
                        <a:rPr lang="en-GB" sz="1600" kern="0" dirty="0">
                          <a:solidFill>
                            <a:schemeClr val="accent1"/>
                          </a:solidFill>
                          <a:effectLst/>
                        </a:rPr>
                        <a:t>: </a:t>
                      </a:r>
                    </a:p>
                    <a:p>
                      <a:pPr marR="107950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GB" sz="1600" kern="0" dirty="0">
                          <a:solidFill>
                            <a:schemeClr val="accent1"/>
                          </a:solidFill>
                          <a:effectLst/>
                        </a:rPr>
                        <a:t>Module 3 Live Session</a:t>
                      </a:r>
                      <a:endParaRPr lang="fr-FR" sz="1600" kern="0" dirty="0">
                        <a:solidFill>
                          <a:schemeClr val="accent1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accent1"/>
                          </a:solidFill>
                          <a:effectLst/>
                        </a:rPr>
                        <a:t> </a:t>
                      </a:r>
                      <a:endParaRPr lang="fr-FR" sz="1600" dirty="0">
                        <a:solidFill>
                          <a:schemeClr val="accent1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accent1"/>
                          </a:solidFill>
                          <a:effectLst/>
                        </a:rPr>
                        <a:t>30 November 2021</a:t>
                      </a:r>
                      <a:endParaRPr lang="fr-FR" sz="1600" b="1" dirty="0">
                        <a:solidFill>
                          <a:schemeClr val="accent1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accent1"/>
                          </a:solidFill>
                          <a:effectLst/>
                        </a:rPr>
                        <a:t>9-12am CET</a:t>
                      </a:r>
                      <a:endParaRPr lang="fr-FR" sz="1600" b="1" dirty="0">
                        <a:solidFill>
                          <a:schemeClr val="accent1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accent1"/>
                          </a:solidFill>
                          <a:effectLst/>
                        </a:rPr>
                        <a:t> </a:t>
                      </a:r>
                      <a:endParaRPr lang="fr-FR" sz="1600" dirty="0">
                        <a:solidFill>
                          <a:schemeClr val="accent1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accent1"/>
                          </a:solidFill>
                          <a:effectLst/>
                        </a:rPr>
                        <a:t>Speakers and facilitators:</a:t>
                      </a:r>
                      <a:endParaRPr lang="fr-FR" sz="1600" b="1" dirty="0">
                        <a:solidFill>
                          <a:schemeClr val="accent1"/>
                        </a:solidFill>
                        <a:effectLst/>
                      </a:endParaRPr>
                    </a:p>
                    <a:p>
                      <a:pPr marL="285750" marR="107950" lvl="0" indent="-285750"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2A5293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GB" sz="1600" b="0" kern="0" dirty="0">
                          <a:solidFill>
                            <a:schemeClr val="accent1"/>
                          </a:solidFill>
                          <a:effectLst/>
                        </a:rPr>
                        <a:t>Priscilla </a:t>
                      </a:r>
                      <a:r>
                        <a:rPr lang="en-GB" sz="1600" b="0" kern="0" dirty="0" err="1">
                          <a:solidFill>
                            <a:schemeClr val="accent1"/>
                          </a:solidFill>
                          <a:effectLst/>
                        </a:rPr>
                        <a:t>Boiardi</a:t>
                      </a:r>
                      <a:r>
                        <a:rPr lang="en-GB" sz="1600" b="0" kern="0" dirty="0">
                          <a:solidFill>
                            <a:schemeClr val="accent1"/>
                          </a:solidFill>
                          <a:effectLst/>
                        </a:rPr>
                        <a:t>, OECD</a:t>
                      </a:r>
                    </a:p>
                    <a:p>
                      <a:pPr marL="285750" lvl="0" indent="-285750">
                        <a:spcAft>
                          <a:spcPts val="0"/>
                        </a:spcAft>
                        <a:buClr>
                          <a:srgbClr val="2A5293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>
                          <a:solidFill>
                            <a:schemeClr val="accent1"/>
                          </a:solidFill>
                          <a:effectLst/>
                        </a:rPr>
                        <a:t>Adam Richards, Social Value Intl.</a:t>
                      </a:r>
                      <a:endParaRPr lang="fr-FR" sz="1600" dirty="0">
                        <a:solidFill>
                          <a:schemeClr val="accent1"/>
                        </a:solidFill>
                        <a:effectLst/>
                      </a:endParaRPr>
                    </a:p>
                    <a:p>
                      <a:pPr marL="285750" marR="107950" lvl="0" indent="-285750"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2A5293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GB" sz="1600" kern="0" dirty="0">
                          <a:solidFill>
                            <a:schemeClr val="accent1"/>
                          </a:solidFill>
                          <a:effectLst/>
                        </a:rPr>
                        <a:t>Sara Seganti, EVPA </a:t>
                      </a:r>
                      <a:endParaRPr lang="fr-FR" sz="1600" kern="0" dirty="0">
                        <a:solidFill>
                          <a:schemeClr val="accent1"/>
                        </a:solidFill>
                        <a:effectLst/>
                      </a:endParaRPr>
                    </a:p>
                    <a:p>
                      <a:pPr marL="285750" marR="107950" lvl="0" indent="-285750"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2A5293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GB" sz="1600" kern="0" dirty="0">
                          <a:solidFill>
                            <a:schemeClr val="accent1"/>
                          </a:solidFill>
                          <a:effectLst/>
                        </a:rPr>
                        <a:t>Florian Tuder, EVPA</a:t>
                      </a:r>
                      <a:endParaRPr lang="fr-FR" sz="1600" b="1" kern="0" dirty="0">
                        <a:solidFill>
                          <a:schemeClr val="accent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36195" marB="3619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0795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2A5293"/>
                        </a:buClr>
                        <a:buSzTx/>
                        <a:buFont typeface="Symbol"/>
                        <a:buNone/>
                        <a:tabLst/>
                        <a:defRPr/>
                      </a:pPr>
                      <a:r>
                        <a:rPr lang="de-AT" sz="1800" dirty="0">
                          <a:solidFill>
                            <a:schemeClr val="accent1"/>
                          </a:solidFill>
                          <a:effectLst/>
                        </a:rPr>
                        <a:t>Preparation for the live session and assessment of comprehension</a:t>
                      </a:r>
                      <a:endParaRPr lang="en-GB" sz="1800" dirty="0">
                        <a:solidFill>
                          <a:schemeClr val="accent1"/>
                        </a:solidFill>
                        <a:effectLst/>
                      </a:endParaRPr>
                    </a:p>
                    <a:p>
                      <a:pPr marL="342900" marR="10795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2A5293"/>
                        </a:buClr>
                        <a:buSzTx/>
                        <a:buFont typeface="Symbol"/>
                        <a:buChar char=""/>
                        <a:tabLst/>
                        <a:defRPr/>
                      </a:pPr>
                      <a:endParaRPr lang="en-GB" sz="1800" dirty="0">
                        <a:solidFill>
                          <a:schemeClr val="accent1"/>
                        </a:solidFill>
                        <a:effectLst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8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Valuation and impact (Step 4 of the EVPA’s five-step framework to measure impact)</a:t>
                      </a:r>
                      <a:endParaRPr lang="en-GB" sz="1800" dirty="0">
                        <a:solidFill>
                          <a:schemeClr val="accent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800" dirty="0">
                        <a:solidFill>
                          <a:schemeClr val="accent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8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Monitoring &amp; Reporting (Step 5 of the EVPA’s five-step framework to measure impact)</a:t>
                      </a:r>
                      <a:endParaRPr lang="en-GB" sz="1800" dirty="0">
                        <a:solidFill>
                          <a:schemeClr val="accent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800" dirty="0">
                        <a:solidFill>
                          <a:schemeClr val="accent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Clr>
                          <a:srgbClr val="2A5293"/>
                        </a:buClr>
                        <a:buFont typeface="Symbol" panose="05050102010706020507" pitchFamily="18" charset="2"/>
                        <a:buChar char=""/>
                      </a:pPr>
                      <a:r>
                        <a:rPr lang="en-GB" sz="18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International development of IMM practice, Priscilla </a:t>
                      </a:r>
                      <a:r>
                        <a:rPr lang="en-GB" sz="1800" dirty="0" err="1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Boiardi</a:t>
                      </a:r>
                      <a:endParaRPr lang="en-GB" sz="1800" dirty="0">
                        <a:solidFill>
                          <a:schemeClr val="accent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spcAft>
                          <a:spcPts val="0"/>
                        </a:spcAft>
                        <a:buClr>
                          <a:srgbClr val="2A5293"/>
                        </a:buClr>
                        <a:buFont typeface="Symbol" panose="05050102010706020507" pitchFamily="18" charset="2"/>
                        <a:buNone/>
                      </a:pPr>
                      <a:r>
                        <a:rPr lang="en-GB" sz="18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800" dirty="0">
                        <a:solidFill>
                          <a:schemeClr val="accent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Clr>
                          <a:srgbClr val="2A5293"/>
                        </a:buClr>
                        <a:buFont typeface="Symbol" panose="05050102010706020507" pitchFamily="18" charset="2"/>
                        <a:buChar char=""/>
                      </a:pPr>
                      <a:r>
                        <a:rPr lang="en-GB" sz="18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Conclusions and Q&amp;A</a:t>
                      </a:r>
                      <a:endParaRPr lang="en-GB" sz="1800" dirty="0">
                        <a:solidFill>
                          <a:schemeClr val="accent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40981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197CC267-BBEA-4F4D-8587-CE82386A0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Quiz Time</a:t>
            </a:r>
            <a:endParaRPr lang="en-GB" dirty="0"/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367739DD-E776-4375-A202-009C9FAE66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de-AT" dirty="0"/>
              <a:t>Let‘s see if we are ready for the day!</a:t>
            </a:r>
            <a:endParaRPr lang="en-GB" dirty="0"/>
          </a:p>
        </p:txBody>
      </p:sp>
      <p:pic>
        <p:nvPicPr>
          <p:cNvPr id="4" name="Immagine 6">
            <a:extLst>
              <a:ext uri="{FF2B5EF4-FFF2-40B4-BE49-F238E27FC236}">
                <a16:creationId xmlns:a16="http://schemas.microsoft.com/office/drawing/2014/main" id="{DC3106E2-E36E-4911-B39B-9E1613D6E3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00" y="373175"/>
            <a:ext cx="5731471" cy="918882"/>
          </a:xfrm>
          <a:prstGeom prst="rect">
            <a:avLst/>
          </a:prstGeom>
        </p:spPr>
      </p:pic>
      <p:pic>
        <p:nvPicPr>
          <p:cNvPr id="5" name="Immagine 14" descr="Immagine che contiene testo&#10;&#10;Descrizione generata automaticamente">
            <a:extLst>
              <a:ext uri="{FF2B5EF4-FFF2-40B4-BE49-F238E27FC236}">
                <a16:creationId xmlns:a16="http://schemas.microsoft.com/office/drawing/2014/main" id="{0CA738EA-8358-4F3C-92F1-4AE156C25B1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421" y="1578416"/>
            <a:ext cx="1887856" cy="317775"/>
          </a:xfrm>
          <a:prstGeom prst="rect">
            <a:avLst/>
          </a:prstGeom>
        </p:spPr>
      </p:pic>
      <p:pic>
        <p:nvPicPr>
          <p:cNvPr id="6" name="Picture 5" descr="S:\Research and Policy Department\TRAINING\EVPA Training\2016\IM_workshop_SVI\comms\SVUK_logos\Social Value UK logo white_small.jpg">
            <a:extLst>
              <a:ext uri="{FF2B5EF4-FFF2-40B4-BE49-F238E27FC236}">
                <a16:creationId xmlns:a16="http://schemas.microsoft.com/office/drawing/2014/main" id="{B1698328-420E-4E0B-9F62-8F624EED9A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8925" y="1478354"/>
            <a:ext cx="1680766" cy="47524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631877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2">
            <a:extLst>
              <a:ext uri="{FF2B5EF4-FFF2-40B4-BE49-F238E27FC236}">
                <a16:creationId xmlns:a16="http://schemas.microsoft.com/office/drawing/2014/main" id="{4A0BEA48-7FC2-4C3D-B8D1-E9A1F5DEA37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773092" y="201816"/>
            <a:ext cx="2006531" cy="809404"/>
          </a:xfrm>
        </p:spPr>
        <p:txBody>
          <a:bodyPr>
            <a:normAutofit/>
          </a:bodyPr>
          <a:lstStyle/>
          <a:p>
            <a:pPr eaLnBrk="1" hangingPunct="1"/>
            <a:r>
              <a:rPr lang="en-GB" altLang="en-US" sz="2800" b="1" dirty="0">
                <a:solidFill>
                  <a:schemeClr val="accent2"/>
                </a:solidFill>
              </a:rPr>
              <a:t>QUIZ TIME</a:t>
            </a:r>
          </a:p>
        </p:txBody>
      </p:sp>
      <p:sp>
        <p:nvSpPr>
          <p:cNvPr id="243715" name="Content Placeholder 1">
            <a:extLst>
              <a:ext uri="{FF2B5EF4-FFF2-40B4-BE49-F238E27FC236}">
                <a16:creationId xmlns:a16="http://schemas.microsoft.com/office/drawing/2014/main" id="{D2A18480-4433-4FDF-8A97-B135ED0F451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982494" y="1505863"/>
            <a:ext cx="10377582" cy="4241563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GB" sz="2000" b="1" dirty="0">
                <a:solidFill>
                  <a:schemeClr val="accent1"/>
                </a:solidFill>
              </a:rPr>
              <a:t>1/5: In IMM, value is subjective for different stakeholders but can be systematically measured by numbers (incl. monetisation). Why can this be a helpful approach?</a:t>
            </a:r>
          </a:p>
          <a:p>
            <a:pPr marL="0" lvl="0" indent="0">
              <a:buNone/>
            </a:pPr>
            <a:endParaRPr lang="en-GB" sz="1800" b="1" dirty="0">
              <a:solidFill>
                <a:schemeClr val="accent1"/>
              </a:solidFill>
            </a:endParaRPr>
          </a:p>
          <a:p>
            <a:pPr lvl="1"/>
            <a:r>
              <a:rPr lang="en-GB" sz="1800" dirty="0">
                <a:solidFill>
                  <a:schemeClr val="accent1"/>
                </a:solidFill>
              </a:rPr>
              <a:t>To have a better financial perspective about stakeholders</a:t>
            </a:r>
          </a:p>
          <a:p>
            <a:pPr lvl="1"/>
            <a:endParaRPr lang="de-AT" sz="1800" dirty="0">
              <a:solidFill>
                <a:schemeClr val="accent1"/>
              </a:solidFill>
            </a:endParaRPr>
          </a:p>
          <a:p>
            <a:pPr lvl="1"/>
            <a:endParaRPr lang="de-AT" sz="1800" dirty="0">
              <a:solidFill>
                <a:schemeClr val="accent1"/>
              </a:solidFill>
            </a:endParaRPr>
          </a:p>
          <a:p>
            <a:pPr lvl="1"/>
            <a:endParaRPr lang="en-GB" sz="1800" dirty="0">
              <a:solidFill>
                <a:schemeClr val="accent1"/>
              </a:solidFill>
            </a:endParaRPr>
          </a:p>
          <a:p>
            <a:pPr lvl="1"/>
            <a:r>
              <a:rPr lang="en-GB" sz="1800" dirty="0">
                <a:solidFill>
                  <a:schemeClr val="accent1"/>
                </a:solidFill>
              </a:rPr>
              <a:t>To better compare different changes experienced by the same stakeholder</a:t>
            </a:r>
          </a:p>
          <a:p>
            <a:pPr lvl="1"/>
            <a:endParaRPr lang="de-AT" sz="1800" dirty="0">
              <a:solidFill>
                <a:schemeClr val="accent1"/>
              </a:solidFill>
            </a:endParaRPr>
          </a:p>
          <a:p>
            <a:pPr lvl="1"/>
            <a:endParaRPr lang="de-AT" sz="1800" dirty="0">
              <a:solidFill>
                <a:schemeClr val="accent1"/>
              </a:solidFill>
            </a:endParaRPr>
          </a:p>
          <a:p>
            <a:pPr lvl="1"/>
            <a:endParaRPr lang="en-GB" sz="1800" dirty="0">
              <a:solidFill>
                <a:schemeClr val="accent1"/>
              </a:solidFill>
            </a:endParaRPr>
          </a:p>
          <a:p>
            <a:pPr lvl="1"/>
            <a:r>
              <a:rPr lang="en-GB" sz="1800" dirty="0">
                <a:solidFill>
                  <a:schemeClr val="accent1"/>
                </a:solidFill>
              </a:rPr>
              <a:t>To monitor the risk of negative outcomes for stakeholders</a:t>
            </a:r>
            <a:endParaRPr lang="de-AT" dirty="0">
              <a:solidFill>
                <a:schemeClr val="accent1"/>
              </a:solidFill>
            </a:endParaRPr>
          </a:p>
          <a:p>
            <a:pPr lvl="1"/>
            <a:endParaRPr lang="de-AT" sz="1800" dirty="0">
              <a:solidFill>
                <a:schemeClr val="accent1"/>
              </a:solidFill>
            </a:endParaRPr>
          </a:p>
          <a:p>
            <a:pPr lvl="1"/>
            <a:endParaRPr lang="en-GB" sz="1800" dirty="0">
              <a:solidFill>
                <a:schemeClr val="accent1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7417DE3-7C03-4033-8507-56265E50F01B}"/>
              </a:ext>
            </a:extLst>
          </p:cNvPr>
          <p:cNvSpPr txBox="1">
            <a:spLocks/>
          </p:cNvSpPr>
          <p:nvPr/>
        </p:nvSpPr>
        <p:spPr>
          <a:xfrm>
            <a:off x="3455895" y="293278"/>
            <a:ext cx="5802406" cy="6264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b="1" kern="1200" cap="all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de-AT" sz="1400" i="1" cap="none" dirty="0">
                <a:solidFill>
                  <a:schemeClr val="accent4"/>
                </a:solidFill>
              </a:rPr>
              <a:t>Hover To The Top Of Your Screen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Select: „View Options“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Select: „Annotation“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Select: „Stamp“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Stamp!</a:t>
            </a:r>
            <a:endParaRPr lang="en-GB" sz="1400" i="1" cap="none" dirty="0">
              <a:solidFill>
                <a:schemeClr val="accent4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2">
            <a:extLst>
              <a:ext uri="{FF2B5EF4-FFF2-40B4-BE49-F238E27FC236}">
                <a16:creationId xmlns:a16="http://schemas.microsoft.com/office/drawing/2014/main" id="{4A0BEA48-7FC2-4C3D-B8D1-E9A1F5DEA37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773092" y="201816"/>
            <a:ext cx="2006531" cy="809404"/>
          </a:xfrm>
        </p:spPr>
        <p:txBody>
          <a:bodyPr>
            <a:normAutofit/>
          </a:bodyPr>
          <a:lstStyle/>
          <a:p>
            <a:pPr eaLnBrk="1" hangingPunct="1"/>
            <a:r>
              <a:rPr lang="en-GB" altLang="en-US" sz="2800" b="1" dirty="0">
                <a:solidFill>
                  <a:schemeClr val="accent2"/>
                </a:solidFill>
              </a:rPr>
              <a:t>QUIZ TIME</a:t>
            </a:r>
          </a:p>
        </p:txBody>
      </p:sp>
      <p:sp>
        <p:nvSpPr>
          <p:cNvPr id="243715" name="Content Placeholder 1">
            <a:extLst>
              <a:ext uri="{FF2B5EF4-FFF2-40B4-BE49-F238E27FC236}">
                <a16:creationId xmlns:a16="http://schemas.microsoft.com/office/drawing/2014/main" id="{D2A18480-4433-4FDF-8A97-B135ED0F451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982494" y="1505863"/>
            <a:ext cx="10377582" cy="4241563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GB" sz="2000" b="1" dirty="0">
                <a:solidFill>
                  <a:schemeClr val="accent1"/>
                </a:solidFill>
              </a:rPr>
              <a:t>1/5: In IMM, value is subjective for different stakeholders but can be systematically measured by numbers (incl. monetisation). Why can this be a helpful approach?</a:t>
            </a:r>
          </a:p>
          <a:p>
            <a:pPr marL="0" lvl="0" indent="0">
              <a:buNone/>
            </a:pPr>
            <a:endParaRPr lang="en-GB" sz="1800" b="1" dirty="0">
              <a:solidFill>
                <a:schemeClr val="accent1"/>
              </a:solidFill>
            </a:endParaRPr>
          </a:p>
          <a:p>
            <a:pPr lvl="1"/>
            <a:r>
              <a:rPr lang="en-GB" sz="1800" dirty="0">
                <a:solidFill>
                  <a:schemeClr val="accent1"/>
                </a:solidFill>
              </a:rPr>
              <a:t>To have a better financial perspective about stakeholders</a:t>
            </a:r>
          </a:p>
          <a:p>
            <a:pPr lvl="1"/>
            <a:endParaRPr lang="de-AT" sz="1800" dirty="0">
              <a:solidFill>
                <a:schemeClr val="accent1"/>
              </a:solidFill>
            </a:endParaRPr>
          </a:p>
          <a:p>
            <a:pPr lvl="1"/>
            <a:endParaRPr lang="de-AT" sz="1800" dirty="0">
              <a:solidFill>
                <a:schemeClr val="accent1"/>
              </a:solidFill>
            </a:endParaRPr>
          </a:p>
          <a:p>
            <a:pPr lvl="1"/>
            <a:endParaRPr lang="en-GB" sz="1800" dirty="0">
              <a:solidFill>
                <a:schemeClr val="accent1"/>
              </a:solidFill>
            </a:endParaRPr>
          </a:p>
          <a:p>
            <a:pPr lvl="1"/>
            <a:r>
              <a:rPr lang="en-GB" sz="1800" b="1" i="1" dirty="0">
                <a:solidFill>
                  <a:schemeClr val="accent2"/>
                </a:solidFill>
              </a:rPr>
              <a:t>To better compare different changes experienced by the same stakeholder</a:t>
            </a:r>
          </a:p>
          <a:p>
            <a:pPr lvl="1"/>
            <a:endParaRPr lang="de-AT" sz="1800" dirty="0">
              <a:solidFill>
                <a:schemeClr val="accent1"/>
              </a:solidFill>
            </a:endParaRPr>
          </a:p>
          <a:p>
            <a:pPr lvl="1"/>
            <a:endParaRPr lang="de-AT" sz="1800" dirty="0">
              <a:solidFill>
                <a:schemeClr val="accent1"/>
              </a:solidFill>
            </a:endParaRPr>
          </a:p>
          <a:p>
            <a:pPr lvl="1"/>
            <a:endParaRPr lang="en-GB" sz="1800" dirty="0">
              <a:solidFill>
                <a:schemeClr val="accent1"/>
              </a:solidFill>
            </a:endParaRPr>
          </a:p>
          <a:p>
            <a:pPr lvl="1"/>
            <a:r>
              <a:rPr lang="en-GB" sz="1800" dirty="0">
                <a:solidFill>
                  <a:schemeClr val="accent1"/>
                </a:solidFill>
              </a:rPr>
              <a:t>To monitor the risk of negative outcomes for stakeholders</a:t>
            </a:r>
            <a:endParaRPr lang="de-AT" dirty="0">
              <a:solidFill>
                <a:schemeClr val="accent1"/>
              </a:solidFill>
            </a:endParaRPr>
          </a:p>
          <a:p>
            <a:pPr lvl="1"/>
            <a:endParaRPr lang="de-AT" sz="1800" dirty="0">
              <a:solidFill>
                <a:schemeClr val="accent1"/>
              </a:solidFill>
            </a:endParaRPr>
          </a:p>
          <a:p>
            <a:pPr lvl="1"/>
            <a:endParaRPr lang="en-GB" sz="1800" dirty="0">
              <a:solidFill>
                <a:schemeClr val="accent1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7417DE3-7C03-4033-8507-56265E50F01B}"/>
              </a:ext>
            </a:extLst>
          </p:cNvPr>
          <p:cNvSpPr txBox="1">
            <a:spLocks/>
          </p:cNvSpPr>
          <p:nvPr/>
        </p:nvSpPr>
        <p:spPr>
          <a:xfrm>
            <a:off x="3455895" y="293278"/>
            <a:ext cx="5802406" cy="6264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b="1" kern="1200" cap="all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de-AT" sz="1400" i="1" cap="none" dirty="0">
                <a:solidFill>
                  <a:schemeClr val="accent4"/>
                </a:solidFill>
              </a:rPr>
              <a:t>Hover To The Top Of Your Screen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Select: „View Options“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Select: „Annotation“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Select: „Stamp“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Stamp!</a:t>
            </a:r>
            <a:endParaRPr lang="en-GB" sz="1400" i="1" cap="none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80604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2">
            <a:extLst>
              <a:ext uri="{FF2B5EF4-FFF2-40B4-BE49-F238E27FC236}">
                <a16:creationId xmlns:a16="http://schemas.microsoft.com/office/drawing/2014/main" id="{4A0BEA48-7FC2-4C3D-B8D1-E9A1F5DEA37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773092" y="201816"/>
            <a:ext cx="2006531" cy="809404"/>
          </a:xfrm>
        </p:spPr>
        <p:txBody>
          <a:bodyPr>
            <a:normAutofit/>
          </a:bodyPr>
          <a:lstStyle/>
          <a:p>
            <a:pPr eaLnBrk="1" hangingPunct="1"/>
            <a:r>
              <a:rPr lang="en-GB" altLang="en-US" sz="2800" b="1" dirty="0">
                <a:solidFill>
                  <a:schemeClr val="accent2"/>
                </a:solidFill>
              </a:rPr>
              <a:t>QUIZ TIME</a:t>
            </a:r>
          </a:p>
        </p:txBody>
      </p:sp>
      <p:sp>
        <p:nvSpPr>
          <p:cNvPr id="243715" name="Content Placeholder 1">
            <a:extLst>
              <a:ext uri="{FF2B5EF4-FFF2-40B4-BE49-F238E27FC236}">
                <a16:creationId xmlns:a16="http://schemas.microsoft.com/office/drawing/2014/main" id="{D2A18480-4433-4FDF-8A97-B135ED0F451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982494" y="1505863"/>
            <a:ext cx="10377582" cy="4241563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GB" sz="2000" b="1" dirty="0">
                <a:solidFill>
                  <a:schemeClr val="accent1"/>
                </a:solidFill>
              </a:rPr>
              <a:t>2/5: What is one advantage of monetisation:</a:t>
            </a:r>
          </a:p>
          <a:p>
            <a:pPr marL="0" lvl="0" indent="0">
              <a:buNone/>
            </a:pPr>
            <a:endParaRPr lang="en-GB" sz="1800" b="1" dirty="0">
              <a:solidFill>
                <a:schemeClr val="accent1"/>
              </a:solidFill>
            </a:endParaRPr>
          </a:p>
          <a:p>
            <a:pPr lvl="1"/>
            <a:r>
              <a:rPr lang="en-GB" sz="1800" dirty="0">
                <a:solidFill>
                  <a:schemeClr val="accent1"/>
                </a:solidFill>
              </a:rPr>
              <a:t>Creating revenues from a project</a:t>
            </a:r>
            <a:endParaRPr lang="de-AT" sz="1800" dirty="0">
              <a:solidFill>
                <a:schemeClr val="accent1"/>
              </a:solidFill>
            </a:endParaRPr>
          </a:p>
          <a:p>
            <a:pPr lvl="1"/>
            <a:endParaRPr lang="de-AT" sz="1800" dirty="0">
              <a:solidFill>
                <a:schemeClr val="accent1"/>
              </a:solidFill>
            </a:endParaRPr>
          </a:p>
          <a:p>
            <a:pPr lvl="1"/>
            <a:endParaRPr lang="en-GB" sz="1800" dirty="0">
              <a:solidFill>
                <a:schemeClr val="accent1"/>
              </a:solidFill>
            </a:endParaRPr>
          </a:p>
          <a:p>
            <a:pPr lvl="1"/>
            <a:r>
              <a:rPr lang="en-GB" sz="1800" dirty="0">
                <a:solidFill>
                  <a:schemeClr val="accent1"/>
                </a:solidFill>
              </a:rPr>
              <a:t>Bridging the accountability gap between decision-makers and those who these decision target.</a:t>
            </a:r>
          </a:p>
          <a:p>
            <a:pPr lvl="1"/>
            <a:endParaRPr lang="de-AT" sz="1800" dirty="0">
              <a:solidFill>
                <a:schemeClr val="accent1"/>
              </a:solidFill>
            </a:endParaRPr>
          </a:p>
          <a:p>
            <a:pPr lvl="1"/>
            <a:endParaRPr lang="en-GB" sz="1800" dirty="0">
              <a:solidFill>
                <a:schemeClr val="accent1"/>
              </a:solidFill>
            </a:endParaRPr>
          </a:p>
          <a:p>
            <a:pPr lvl="1"/>
            <a:r>
              <a:rPr lang="en-GB" sz="1800" dirty="0">
                <a:solidFill>
                  <a:schemeClr val="accent1"/>
                </a:solidFill>
              </a:rPr>
              <a:t>Putting a market price on things we usually do not monetise (1 unit of wellbeing = 50 Euros)</a:t>
            </a:r>
            <a:endParaRPr lang="de-AT" sz="1800" dirty="0">
              <a:solidFill>
                <a:schemeClr val="accent1"/>
              </a:solidFill>
            </a:endParaRPr>
          </a:p>
          <a:p>
            <a:pPr lvl="1"/>
            <a:endParaRPr lang="en-GB" sz="1800" dirty="0">
              <a:solidFill>
                <a:schemeClr val="accent1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7417DE3-7C03-4033-8507-56265E50F01B}"/>
              </a:ext>
            </a:extLst>
          </p:cNvPr>
          <p:cNvSpPr txBox="1">
            <a:spLocks/>
          </p:cNvSpPr>
          <p:nvPr/>
        </p:nvSpPr>
        <p:spPr>
          <a:xfrm>
            <a:off x="3455895" y="293278"/>
            <a:ext cx="5802406" cy="6264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b="1" kern="1200" cap="all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de-AT" sz="1400" i="1" cap="none" dirty="0">
                <a:solidFill>
                  <a:schemeClr val="accent4"/>
                </a:solidFill>
              </a:rPr>
              <a:t>Hover To The Top Of Your Screen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Select: „View Options“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Select: „Annotation“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Select: „Stamp“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Stamp!</a:t>
            </a:r>
            <a:endParaRPr lang="en-GB" sz="1400" i="1" cap="none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06908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2">
            <a:extLst>
              <a:ext uri="{FF2B5EF4-FFF2-40B4-BE49-F238E27FC236}">
                <a16:creationId xmlns:a16="http://schemas.microsoft.com/office/drawing/2014/main" id="{4A0BEA48-7FC2-4C3D-B8D1-E9A1F5DEA37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773092" y="201816"/>
            <a:ext cx="2006531" cy="809404"/>
          </a:xfrm>
        </p:spPr>
        <p:txBody>
          <a:bodyPr>
            <a:normAutofit/>
          </a:bodyPr>
          <a:lstStyle/>
          <a:p>
            <a:pPr eaLnBrk="1" hangingPunct="1"/>
            <a:r>
              <a:rPr lang="en-GB" altLang="en-US" sz="2800" b="1" dirty="0">
                <a:solidFill>
                  <a:schemeClr val="accent2"/>
                </a:solidFill>
              </a:rPr>
              <a:t>QUIZ TIME</a:t>
            </a:r>
          </a:p>
        </p:txBody>
      </p:sp>
      <p:sp>
        <p:nvSpPr>
          <p:cNvPr id="243715" name="Content Placeholder 1">
            <a:extLst>
              <a:ext uri="{FF2B5EF4-FFF2-40B4-BE49-F238E27FC236}">
                <a16:creationId xmlns:a16="http://schemas.microsoft.com/office/drawing/2014/main" id="{D2A18480-4433-4FDF-8A97-B135ED0F451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982494" y="1505863"/>
            <a:ext cx="10377582" cy="4241563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GB" sz="2000" b="1" dirty="0">
                <a:solidFill>
                  <a:schemeClr val="accent1"/>
                </a:solidFill>
              </a:rPr>
              <a:t>2/5: What is one advantage of monetisation:</a:t>
            </a:r>
          </a:p>
          <a:p>
            <a:pPr marL="0" lvl="0" indent="0">
              <a:buNone/>
            </a:pPr>
            <a:endParaRPr lang="en-GB" sz="1800" b="1" dirty="0">
              <a:solidFill>
                <a:schemeClr val="accent1"/>
              </a:solidFill>
            </a:endParaRPr>
          </a:p>
          <a:p>
            <a:pPr lvl="1"/>
            <a:r>
              <a:rPr lang="en-GB" sz="1800" dirty="0">
                <a:solidFill>
                  <a:schemeClr val="accent1"/>
                </a:solidFill>
              </a:rPr>
              <a:t>Creating revenues from a project</a:t>
            </a:r>
            <a:endParaRPr lang="de-AT" sz="1800" dirty="0">
              <a:solidFill>
                <a:schemeClr val="accent1"/>
              </a:solidFill>
            </a:endParaRPr>
          </a:p>
          <a:p>
            <a:pPr lvl="1"/>
            <a:endParaRPr lang="de-AT" sz="1800" dirty="0">
              <a:solidFill>
                <a:schemeClr val="accent1"/>
              </a:solidFill>
            </a:endParaRPr>
          </a:p>
          <a:p>
            <a:pPr lvl="1"/>
            <a:endParaRPr lang="en-GB" sz="1800" dirty="0">
              <a:solidFill>
                <a:schemeClr val="accent1"/>
              </a:solidFill>
            </a:endParaRPr>
          </a:p>
          <a:p>
            <a:pPr lvl="1"/>
            <a:r>
              <a:rPr lang="en-GB" sz="1800" b="1" i="1" dirty="0">
                <a:solidFill>
                  <a:schemeClr val="accent2"/>
                </a:solidFill>
              </a:rPr>
              <a:t>Bridging the accountability gap between decision-makers and those who these decision target.</a:t>
            </a:r>
          </a:p>
          <a:p>
            <a:pPr lvl="1"/>
            <a:endParaRPr lang="de-AT" sz="1800" dirty="0">
              <a:solidFill>
                <a:schemeClr val="accent1"/>
              </a:solidFill>
            </a:endParaRPr>
          </a:p>
          <a:p>
            <a:pPr lvl="1"/>
            <a:endParaRPr lang="en-GB" sz="1800" dirty="0">
              <a:solidFill>
                <a:schemeClr val="accent1"/>
              </a:solidFill>
            </a:endParaRPr>
          </a:p>
          <a:p>
            <a:pPr lvl="1"/>
            <a:r>
              <a:rPr lang="en-GB" sz="1800" dirty="0">
                <a:solidFill>
                  <a:schemeClr val="accent1"/>
                </a:solidFill>
              </a:rPr>
              <a:t>Putting a market price on things we usually do not monetise (1 unit of wellbeing = 50 Euros)</a:t>
            </a:r>
            <a:endParaRPr lang="de-AT" sz="1800" dirty="0">
              <a:solidFill>
                <a:schemeClr val="accent1"/>
              </a:solidFill>
            </a:endParaRPr>
          </a:p>
          <a:p>
            <a:pPr lvl="1"/>
            <a:endParaRPr lang="en-GB" sz="1800" dirty="0">
              <a:solidFill>
                <a:schemeClr val="accent1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7417DE3-7C03-4033-8507-56265E50F01B}"/>
              </a:ext>
            </a:extLst>
          </p:cNvPr>
          <p:cNvSpPr txBox="1">
            <a:spLocks/>
          </p:cNvSpPr>
          <p:nvPr/>
        </p:nvSpPr>
        <p:spPr>
          <a:xfrm>
            <a:off x="3455895" y="293278"/>
            <a:ext cx="5802406" cy="6264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b="1" kern="1200" cap="all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de-AT" sz="1400" i="1" cap="none" dirty="0">
                <a:solidFill>
                  <a:schemeClr val="accent4"/>
                </a:solidFill>
              </a:rPr>
              <a:t>Hover To The Top Of Your Screen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Select: „View Options“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Select: „Annotation“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Select: „Stamp“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Stamp!</a:t>
            </a:r>
            <a:endParaRPr lang="en-GB" sz="1400" i="1" cap="none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8315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2">
            <a:extLst>
              <a:ext uri="{FF2B5EF4-FFF2-40B4-BE49-F238E27FC236}">
                <a16:creationId xmlns:a16="http://schemas.microsoft.com/office/drawing/2014/main" id="{4A0BEA48-7FC2-4C3D-B8D1-E9A1F5DEA37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773092" y="201816"/>
            <a:ext cx="2006531" cy="809404"/>
          </a:xfrm>
        </p:spPr>
        <p:txBody>
          <a:bodyPr>
            <a:normAutofit/>
          </a:bodyPr>
          <a:lstStyle/>
          <a:p>
            <a:pPr eaLnBrk="1" hangingPunct="1"/>
            <a:r>
              <a:rPr lang="en-GB" altLang="en-US" sz="2800" b="1" dirty="0">
                <a:solidFill>
                  <a:schemeClr val="accent2"/>
                </a:solidFill>
              </a:rPr>
              <a:t>QUIZ TIME</a:t>
            </a:r>
          </a:p>
        </p:txBody>
      </p:sp>
      <p:sp>
        <p:nvSpPr>
          <p:cNvPr id="243715" name="Content Placeholder 1">
            <a:extLst>
              <a:ext uri="{FF2B5EF4-FFF2-40B4-BE49-F238E27FC236}">
                <a16:creationId xmlns:a16="http://schemas.microsoft.com/office/drawing/2014/main" id="{D2A18480-4433-4FDF-8A97-B135ED0F451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982494" y="1505863"/>
            <a:ext cx="10377582" cy="4241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000" b="1" dirty="0">
                <a:solidFill>
                  <a:schemeClr val="accent1"/>
                </a:solidFill>
              </a:rPr>
              <a:t>3/5: A key question – besides “So what?” – you should constantly ask yourself during the valuation process is:</a:t>
            </a:r>
          </a:p>
          <a:p>
            <a:pPr marL="0" lvl="0" indent="0">
              <a:buNone/>
            </a:pPr>
            <a:endParaRPr lang="en-GB" sz="1800" b="1" dirty="0">
              <a:solidFill>
                <a:schemeClr val="accent1"/>
              </a:solidFill>
            </a:endParaRPr>
          </a:p>
          <a:p>
            <a:pPr lvl="1"/>
            <a:r>
              <a:rPr lang="en-GB" sz="1800" dirty="0">
                <a:solidFill>
                  <a:schemeClr val="accent1"/>
                </a:solidFill>
              </a:rPr>
              <a:t>Enough precision for the decision</a:t>
            </a:r>
          </a:p>
          <a:p>
            <a:pPr lvl="1"/>
            <a:endParaRPr lang="de-AT" sz="1800" dirty="0">
              <a:solidFill>
                <a:schemeClr val="accent1"/>
              </a:solidFill>
            </a:endParaRPr>
          </a:p>
          <a:p>
            <a:pPr lvl="1"/>
            <a:endParaRPr lang="en-GB" sz="1800" dirty="0">
              <a:solidFill>
                <a:schemeClr val="accent1"/>
              </a:solidFill>
            </a:endParaRPr>
          </a:p>
          <a:p>
            <a:pPr lvl="1"/>
            <a:r>
              <a:rPr lang="en-GB" sz="1800" dirty="0">
                <a:solidFill>
                  <a:schemeClr val="accent1"/>
                </a:solidFill>
              </a:rPr>
              <a:t>Valuation before information</a:t>
            </a:r>
          </a:p>
          <a:p>
            <a:pPr lvl="1"/>
            <a:endParaRPr lang="de-AT" sz="1800" dirty="0">
              <a:solidFill>
                <a:schemeClr val="accent1"/>
              </a:solidFill>
            </a:endParaRPr>
          </a:p>
          <a:p>
            <a:pPr lvl="1"/>
            <a:endParaRPr lang="en-GB" sz="1800" dirty="0">
              <a:solidFill>
                <a:schemeClr val="accent1"/>
              </a:solidFill>
            </a:endParaRPr>
          </a:p>
          <a:p>
            <a:pPr lvl="1"/>
            <a:r>
              <a:rPr lang="en-GB" sz="1800" dirty="0">
                <a:solidFill>
                  <a:schemeClr val="accent1"/>
                </a:solidFill>
              </a:rPr>
              <a:t>Measurement before management</a:t>
            </a:r>
          </a:p>
          <a:p>
            <a:pPr lvl="1"/>
            <a:endParaRPr lang="en-GB" sz="1800" dirty="0">
              <a:solidFill>
                <a:schemeClr val="accent1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7417DE3-7C03-4033-8507-56265E50F01B}"/>
              </a:ext>
            </a:extLst>
          </p:cNvPr>
          <p:cNvSpPr txBox="1">
            <a:spLocks/>
          </p:cNvSpPr>
          <p:nvPr/>
        </p:nvSpPr>
        <p:spPr>
          <a:xfrm>
            <a:off x="3455895" y="293278"/>
            <a:ext cx="5802406" cy="6264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b="1" kern="1200" cap="all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de-AT" sz="1400" i="1" cap="none" dirty="0">
                <a:solidFill>
                  <a:schemeClr val="accent4"/>
                </a:solidFill>
              </a:rPr>
              <a:t>Hover To The Top Of Your Screen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Select: „View Options“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Select: „Annotation“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Select: „Stamp“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Stamp!</a:t>
            </a:r>
            <a:endParaRPr lang="en-GB" sz="1400" i="1" cap="none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80740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2">
            <a:extLst>
              <a:ext uri="{FF2B5EF4-FFF2-40B4-BE49-F238E27FC236}">
                <a16:creationId xmlns:a16="http://schemas.microsoft.com/office/drawing/2014/main" id="{4A0BEA48-7FC2-4C3D-B8D1-E9A1F5DEA37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773092" y="201816"/>
            <a:ext cx="2006531" cy="809404"/>
          </a:xfrm>
        </p:spPr>
        <p:txBody>
          <a:bodyPr>
            <a:normAutofit/>
          </a:bodyPr>
          <a:lstStyle/>
          <a:p>
            <a:pPr eaLnBrk="1" hangingPunct="1"/>
            <a:r>
              <a:rPr lang="en-GB" altLang="en-US" sz="2800" b="1" dirty="0">
                <a:solidFill>
                  <a:schemeClr val="accent2"/>
                </a:solidFill>
              </a:rPr>
              <a:t>QUIZ TIME</a:t>
            </a:r>
          </a:p>
        </p:txBody>
      </p:sp>
      <p:sp>
        <p:nvSpPr>
          <p:cNvPr id="243715" name="Content Placeholder 1">
            <a:extLst>
              <a:ext uri="{FF2B5EF4-FFF2-40B4-BE49-F238E27FC236}">
                <a16:creationId xmlns:a16="http://schemas.microsoft.com/office/drawing/2014/main" id="{D2A18480-4433-4FDF-8A97-B135ED0F451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982494" y="1505863"/>
            <a:ext cx="10377582" cy="4241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000" b="1" dirty="0">
                <a:solidFill>
                  <a:schemeClr val="accent1"/>
                </a:solidFill>
              </a:rPr>
              <a:t>3/5: A key question – besides “So what?” – you should constantly ask yourself during the valuation process is:</a:t>
            </a:r>
          </a:p>
          <a:p>
            <a:pPr marL="0" lvl="0" indent="0">
              <a:buNone/>
            </a:pPr>
            <a:endParaRPr lang="en-GB" sz="1800" b="1" dirty="0">
              <a:solidFill>
                <a:schemeClr val="accent1"/>
              </a:solidFill>
            </a:endParaRPr>
          </a:p>
          <a:p>
            <a:pPr lvl="1"/>
            <a:r>
              <a:rPr lang="en-GB" sz="1800" b="1" i="1" dirty="0">
                <a:solidFill>
                  <a:schemeClr val="accent2"/>
                </a:solidFill>
              </a:rPr>
              <a:t>Enough precision for the decision</a:t>
            </a:r>
          </a:p>
          <a:p>
            <a:pPr lvl="1"/>
            <a:endParaRPr lang="de-AT" sz="1800" dirty="0">
              <a:solidFill>
                <a:schemeClr val="accent1"/>
              </a:solidFill>
            </a:endParaRPr>
          </a:p>
          <a:p>
            <a:pPr lvl="1"/>
            <a:endParaRPr lang="en-GB" sz="1800" dirty="0">
              <a:solidFill>
                <a:schemeClr val="accent1"/>
              </a:solidFill>
            </a:endParaRPr>
          </a:p>
          <a:p>
            <a:pPr lvl="1"/>
            <a:r>
              <a:rPr lang="en-GB" sz="1800" dirty="0">
                <a:solidFill>
                  <a:schemeClr val="accent1"/>
                </a:solidFill>
              </a:rPr>
              <a:t>Valuation before information</a:t>
            </a:r>
          </a:p>
          <a:p>
            <a:pPr lvl="1"/>
            <a:endParaRPr lang="de-AT" sz="1800" dirty="0">
              <a:solidFill>
                <a:schemeClr val="accent1"/>
              </a:solidFill>
            </a:endParaRPr>
          </a:p>
          <a:p>
            <a:pPr lvl="1"/>
            <a:endParaRPr lang="en-GB" sz="1800" dirty="0">
              <a:solidFill>
                <a:schemeClr val="accent1"/>
              </a:solidFill>
            </a:endParaRPr>
          </a:p>
          <a:p>
            <a:pPr lvl="1"/>
            <a:r>
              <a:rPr lang="en-GB" sz="1800" dirty="0">
                <a:solidFill>
                  <a:schemeClr val="accent1"/>
                </a:solidFill>
              </a:rPr>
              <a:t>Measurement before management</a:t>
            </a:r>
          </a:p>
          <a:p>
            <a:pPr lvl="1"/>
            <a:endParaRPr lang="en-GB" sz="1800" dirty="0">
              <a:solidFill>
                <a:schemeClr val="accent1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7417DE3-7C03-4033-8507-56265E50F01B}"/>
              </a:ext>
            </a:extLst>
          </p:cNvPr>
          <p:cNvSpPr txBox="1">
            <a:spLocks/>
          </p:cNvSpPr>
          <p:nvPr/>
        </p:nvSpPr>
        <p:spPr>
          <a:xfrm>
            <a:off x="3455895" y="293278"/>
            <a:ext cx="5802406" cy="6264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b="1" kern="1200" cap="all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de-AT" sz="1400" i="1" cap="none" dirty="0">
                <a:solidFill>
                  <a:schemeClr val="accent4"/>
                </a:solidFill>
              </a:rPr>
              <a:t>Hover To The Top Of Your Screen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Select: „View Options“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Select: „Annotation“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Select: „Stamp“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Stamp!</a:t>
            </a:r>
            <a:endParaRPr lang="en-GB" sz="1400" i="1" cap="none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99451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2">
            <a:extLst>
              <a:ext uri="{FF2B5EF4-FFF2-40B4-BE49-F238E27FC236}">
                <a16:creationId xmlns:a16="http://schemas.microsoft.com/office/drawing/2014/main" id="{4A0BEA48-7FC2-4C3D-B8D1-E9A1F5DEA37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773092" y="201816"/>
            <a:ext cx="2006531" cy="809404"/>
          </a:xfrm>
        </p:spPr>
        <p:txBody>
          <a:bodyPr>
            <a:normAutofit/>
          </a:bodyPr>
          <a:lstStyle/>
          <a:p>
            <a:pPr eaLnBrk="1" hangingPunct="1"/>
            <a:r>
              <a:rPr lang="en-GB" altLang="en-US" sz="2800" b="1" dirty="0">
                <a:solidFill>
                  <a:schemeClr val="accent2"/>
                </a:solidFill>
              </a:rPr>
              <a:t>QUIZ TIME</a:t>
            </a:r>
          </a:p>
        </p:txBody>
      </p:sp>
      <p:sp>
        <p:nvSpPr>
          <p:cNvPr id="243715" name="Content Placeholder 1">
            <a:extLst>
              <a:ext uri="{FF2B5EF4-FFF2-40B4-BE49-F238E27FC236}">
                <a16:creationId xmlns:a16="http://schemas.microsoft.com/office/drawing/2014/main" id="{D2A18480-4433-4FDF-8A97-B135ED0F451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982494" y="1505863"/>
            <a:ext cx="10377582" cy="4241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000" b="1" dirty="0">
                <a:solidFill>
                  <a:schemeClr val="accent1"/>
                </a:solidFill>
              </a:rPr>
              <a:t>4/5: What is one of the most dangerous aspects of monetisation (and of IMM in general), using big and impressive numbers?</a:t>
            </a:r>
          </a:p>
          <a:p>
            <a:pPr marL="0" indent="0">
              <a:buNone/>
            </a:pPr>
            <a:endParaRPr lang="en-GB" sz="1800" b="1" dirty="0">
              <a:solidFill>
                <a:schemeClr val="accent1"/>
              </a:solidFill>
            </a:endParaRPr>
          </a:p>
          <a:p>
            <a:pPr lvl="1"/>
            <a:r>
              <a:rPr lang="en-GB" sz="1800" dirty="0">
                <a:solidFill>
                  <a:schemeClr val="accent1"/>
                </a:solidFill>
              </a:rPr>
              <a:t>Risk of making financial losses</a:t>
            </a:r>
          </a:p>
          <a:p>
            <a:pPr lvl="1"/>
            <a:endParaRPr lang="de-AT" sz="1800" dirty="0">
              <a:solidFill>
                <a:schemeClr val="accent1"/>
              </a:solidFill>
            </a:endParaRPr>
          </a:p>
          <a:p>
            <a:pPr lvl="1"/>
            <a:endParaRPr lang="en-GB" sz="1800" dirty="0">
              <a:solidFill>
                <a:schemeClr val="accent1"/>
              </a:solidFill>
            </a:endParaRPr>
          </a:p>
          <a:p>
            <a:pPr lvl="1"/>
            <a:r>
              <a:rPr lang="en-GB" sz="1800" dirty="0">
                <a:solidFill>
                  <a:schemeClr val="accent1"/>
                </a:solidFill>
              </a:rPr>
              <a:t>To produce too many outcomes</a:t>
            </a:r>
          </a:p>
          <a:p>
            <a:pPr lvl="1"/>
            <a:endParaRPr lang="de-AT" sz="1800" dirty="0">
              <a:solidFill>
                <a:schemeClr val="accent1"/>
              </a:solidFill>
            </a:endParaRPr>
          </a:p>
          <a:p>
            <a:pPr lvl="1"/>
            <a:endParaRPr lang="en-GB" sz="1800" dirty="0">
              <a:solidFill>
                <a:schemeClr val="accent1"/>
              </a:solidFill>
            </a:endParaRPr>
          </a:p>
          <a:p>
            <a:pPr lvl="1"/>
            <a:r>
              <a:rPr lang="en-GB" sz="1800" dirty="0">
                <a:solidFill>
                  <a:schemeClr val="accent1"/>
                </a:solidFill>
              </a:rPr>
              <a:t>Impact Washing</a:t>
            </a:r>
          </a:p>
          <a:p>
            <a:pPr lvl="1"/>
            <a:endParaRPr lang="en-GB" sz="1800" dirty="0">
              <a:solidFill>
                <a:schemeClr val="accent1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7417DE3-7C03-4033-8507-56265E50F01B}"/>
              </a:ext>
            </a:extLst>
          </p:cNvPr>
          <p:cNvSpPr txBox="1">
            <a:spLocks/>
          </p:cNvSpPr>
          <p:nvPr/>
        </p:nvSpPr>
        <p:spPr>
          <a:xfrm>
            <a:off x="3455895" y="293278"/>
            <a:ext cx="5802406" cy="6264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b="1" kern="1200" cap="all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de-AT" sz="1400" i="1" cap="none" dirty="0">
                <a:solidFill>
                  <a:schemeClr val="accent4"/>
                </a:solidFill>
              </a:rPr>
              <a:t>Hover To The Top Of Your Screen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Select: „View Options“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Select: „Annotation“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Select: „Stamp“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Stamp!</a:t>
            </a:r>
            <a:endParaRPr lang="en-GB" sz="1400" i="1" cap="none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716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2">
            <a:extLst>
              <a:ext uri="{FF2B5EF4-FFF2-40B4-BE49-F238E27FC236}">
                <a16:creationId xmlns:a16="http://schemas.microsoft.com/office/drawing/2014/main" id="{4A0BEA48-7FC2-4C3D-B8D1-E9A1F5DEA37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773092" y="201816"/>
            <a:ext cx="2006531" cy="809404"/>
          </a:xfrm>
        </p:spPr>
        <p:txBody>
          <a:bodyPr>
            <a:normAutofit/>
          </a:bodyPr>
          <a:lstStyle/>
          <a:p>
            <a:pPr eaLnBrk="1" hangingPunct="1"/>
            <a:r>
              <a:rPr lang="en-GB" altLang="en-US" sz="2800" b="1" dirty="0">
                <a:solidFill>
                  <a:schemeClr val="accent2"/>
                </a:solidFill>
              </a:rPr>
              <a:t>QUIZ TIME</a:t>
            </a:r>
          </a:p>
        </p:txBody>
      </p:sp>
      <p:sp>
        <p:nvSpPr>
          <p:cNvPr id="243715" name="Content Placeholder 1">
            <a:extLst>
              <a:ext uri="{FF2B5EF4-FFF2-40B4-BE49-F238E27FC236}">
                <a16:creationId xmlns:a16="http://schemas.microsoft.com/office/drawing/2014/main" id="{D2A18480-4433-4FDF-8A97-B135ED0F451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982494" y="1505863"/>
            <a:ext cx="10377582" cy="4241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000" b="1" dirty="0">
                <a:solidFill>
                  <a:schemeClr val="accent1"/>
                </a:solidFill>
              </a:rPr>
              <a:t>4/5: What is one of the most dangerous aspects of monetisation (and of IMM in general), using big and impressive numbers?</a:t>
            </a:r>
          </a:p>
          <a:p>
            <a:pPr marL="0" indent="0">
              <a:buNone/>
            </a:pPr>
            <a:endParaRPr lang="en-GB" sz="1800" b="1" dirty="0">
              <a:solidFill>
                <a:schemeClr val="accent1"/>
              </a:solidFill>
            </a:endParaRPr>
          </a:p>
          <a:p>
            <a:pPr lvl="1"/>
            <a:r>
              <a:rPr lang="en-GB" sz="1800" dirty="0">
                <a:solidFill>
                  <a:schemeClr val="accent1"/>
                </a:solidFill>
              </a:rPr>
              <a:t>Risk of making financial losses</a:t>
            </a:r>
          </a:p>
          <a:p>
            <a:pPr lvl="1"/>
            <a:endParaRPr lang="de-AT" sz="1800" dirty="0">
              <a:solidFill>
                <a:schemeClr val="accent1"/>
              </a:solidFill>
            </a:endParaRPr>
          </a:p>
          <a:p>
            <a:pPr lvl="1"/>
            <a:endParaRPr lang="en-GB" sz="1800" dirty="0">
              <a:solidFill>
                <a:schemeClr val="accent1"/>
              </a:solidFill>
            </a:endParaRPr>
          </a:p>
          <a:p>
            <a:pPr lvl="1"/>
            <a:r>
              <a:rPr lang="en-GB" sz="1800" dirty="0">
                <a:solidFill>
                  <a:schemeClr val="accent1"/>
                </a:solidFill>
              </a:rPr>
              <a:t>To produce too many outcomes</a:t>
            </a:r>
          </a:p>
          <a:p>
            <a:pPr lvl="1"/>
            <a:endParaRPr lang="de-AT" sz="1800" dirty="0">
              <a:solidFill>
                <a:schemeClr val="accent1"/>
              </a:solidFill>
            </a:endParaRPr>
          </a:p>
          <a:p>
            <a:pPr lvl="1"/>
            <a:endParaRPr lang="en-GB" sz="1800" dirty="0">
              <a:solidFill>
                <a:schemeClr val="accent1"/>
              </a:solidFill>
            </a:endParaRPr>
          </a:p>
          <a:p>
            <a:pPr lvl="1"/>
            <a:r>
              <a:rPr lang="en-GB" sz="1800" b="1" i="1" dirty="0">
                <a:solidFill>
                  <a:schemeClr val="accent2"/>
                </a:solidFill>
              </a:rPr>
              <a:t>Impact Washing</a:t>
            </a:r>
          </a:p>
          <a:p>
            <a:pPr lvl="1"/>
            <a:endParaRPr lang="en-GB" sz="1800" dirty="0">
              <a:solidFill>
                <a:schemeClr val="accent1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7417DE3-7C03-4033-8507-56265E50F01B}"/>
              </a:ext>
            </a:extLst>
          </p:cNvPr>
          <p:cNvSpPr txBox="1">
            <a:spLocks/>
          </p:cNvSpPr>
          <p:nvPr/>
        </p:nvSpPr>
        <p:spPr>
          <a:xfrm>
            <a:off x="3455895" y="293278"/>
            <a:ext cx="5802406" cy="6264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b="1" kern="1200" cap="all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de-AT" sz="1400" i="1" cap="none" dirty="0">
                <a:solidFill>
                  <a:schemeClr val="accent4"/>
                </a:solidFill>
              </a:rPr>
              <a:t>Hover To The Top Of Your Screen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Select: „View Options“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Select: „Annotation“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Select: „Stamp“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Stamp!</a:t>
            </a:r>
            <a:endParaRPr lang="en-GB" sz="1400" i="1" cap="none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70461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2">
            <a:extLst>
              <a:ext uri="{FF2B5EF4-FFF2-40B4-BE49-F238E27FC236}">
                <a16:creationId xmlns:a16="http://schemas.microsoft.com/office/drawing/2014/main" id="{4A0BEA48-7FC2-4C3D-B8D1-E9A1F5DEA37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773092" y="201816"/>
            <a:ext cx="2006531" cy="809404"/>
          </a:xfrm>
        </p:spPr>
        <p:txBody>
          <a:bodyPr>
            <a:normAutofit/>
          </a:bodyPr>
          <a:lstStyle/>
          <a:p>
            <a:pPr eaLnBrk="1" hangingPunct="1"/>
            <a:r>
              <a:rPr lang="en-GB" altLang="en-US" sz="2800" b="1" dirty="0">
                <a:solidFill>
                  <a:schemeClr val="accent2"/>
                </a:solidFill>
              </a:rPr>
              <a:t>QUIZ TIME</a:t>
            </a:r>
          </a:p>
        </p:txBody>
      </p:sp>
      <p:sp>
        <p:nvSpPr>
          <p:cNvPr id="243715" name="Content Placeholder 1">
            <a:extLst>
              <a:ext uri="{FF2B5EF4-FFF2-40B4-BE49-F238E27FC236}">
                <a16:creationId xmlns:a16="http://schemas.microsoft.com/office/drawing/2014/main" id="{D2A18480-4433-4FDF-8A97-B135ED0F451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982494" y="1505863"/>
            <a:ext cx="10377582" cy="42415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sz="2200" b="1" dirty="0">
                <a:solidFill>
                  <a:schemeClr val="accent1"/>
                </a:solidFill>
              </a:rPr>
              <a:t>5/5: What are some ways to calculate the counterfactual (deadweight):</a:t>
            </a:r>
          </a:p>
          <a:p>
            <a:pPr marL="0" indent="0">
              <a:buNone/>
            </a:pPr>
            <a:endParaRPr lang="en-GB" sz="1800" b="1" dirty="0">
              <a:solidFill>
                <a:schemeClr val="accent1"/>
              </a:solidFill>
            </a:endParaRPr>
          </a:p>
          <a:p>
            <a:pPr lvl="1"/>
            <a:r>
              <a:rPr lang="en-GB" sz="1800" dirty="0">
                <a:solidFill>
                  <a:schemeClr val="accent1"/>
                </a:solidFill>
              </a:rPr>
              <a:t>Consultation – ask stakeholders</a:t>
            </a:r>
            <a:endParaRPr lang="de-AT" sz="1800" dirty="0">
              <a:solidFill>
                <a:schemeClr val="accent1"/>
              </a:solidFill>
            </a:endParaRPr>
          </a:p>
          <a:p>
            <a:pPr lvl="1"/>
            <a:endParaRPr lang="de-AT" sz="1800" dirty="0">
              <a:solidFill>
                <a:schemeClr val="accent1"/>
              </a:solidFill>
            </a:endParaRPr>
          </a:p>
          <a:p>
            <a:pPr lvl="1"/>
            <a:endParaRPr lang="en-GB" sz="1800" dirty="0">
              <a:solidFill>
                <a:schemeClr val="accent1"/>
              </a:solidFill>
            </a:endParaRPr>
          </a:p>
          <a:p>
            <a:pPr lvl="1"/>
            <a:r>
              <a:rPr lang="en-GB" sz="1800" dirty="0">
                <a:solidFill>
                  <a:schemeClr val="accent1"/>
                </a:solidFill>
              </a:rPr>
              <a:t>Statistical testing, i.e. regression analysis</a:t>
            </a:r>
            <a:endParaRPr lang="de-AT" sz="1800" dirty="0">
              <a:solidFill>
                <a:schemeClr val="accent1"/>
              </a:solidFill>
            </a:endParaRPr>
          </a:p>
          <a:p>
            <a:pPr lvl="1"/>
            <a:endParaRPr lang="de-AT" sz="1800" dirty="0">
              <a:solidFill>
                <a:schemeClr val="accent1"/>
              </a:solidFill>
            </a:endParaRPr>
          </a:p>
          <a:p>
            <a:pPr lvl="1"/>
            <a:endParaRPr lang="en-GB" sz="1800" dirty="0">
              <a:solidFill>
                <a:schemeClr val="accent1"/>
              </a:solidFill>
            </a:endParaRPr>
          </a:p>
          <a:p>
            <a:pPr lvl="1"/>
            <a:r>
              <a:rPr lang="en-GB" sz="1800" dirty="0">
                <a:solidFill>
                  <a:schemeClr val="accent1"/>
                </a:solidFill>
              </a:rPr>
              <a:t>Use emotional-sociological AI software</a:t>
            </a:r>
          </a:p>
          <a:p>
            <a:pPr lvl="1"/>
            <a:endParaRPr lang="de-AT" sz="1800" dirty="0">
              <a:solidFill>
                <a:schemeClr val="accent1"/>
              </a:solidFill>
            </a:endParaRPr>
          </a:p>
          <a:p>
            <a:pPr lvl="1"/>
            <a:endParaRPr lang="de-AT" sz="1800" dirty="0">
              <a:solidFill>
                <a:schemeClr val="accent1"/>
              </a:solidFill>
            </a:endParaRPr>
          </a:p>
          <a:p>
            <a:pPr lvl="1"/>
            <a:r>
              <a:rPr lang="en-GB" sz="1800" dirty="0">
                <a:solidFill>
                  <a:schemeClr val="accent1"/>
                </a:solidFill>
              </a:rPr>
              <a:t>Comparison with national/regional data</a:t>
            </a:r>
          </a:p>
          <a:p>
            <a:pPr lvl="1"/>
            <a:endParaRPr lang="de-AT" sz="1800" dirty="0">
              <a:solidFill>
                <a:schemeClr val="accent1"/>
              </a:solidFill>
            </a:endParaRPr>
          </a:p>
          <a:p>
            <a:pPr lvl="1"/>
            <a:endParaRPr lang="de-AT" sz="1800" dirty="0">
              <a:solidFill>
                <a:schemeClr val="accent1"/>
              </a:solidFill>
            </a:endParaRPr>
          </a:p>
          <a:p>
            <a:pPr lvl="1"/>
            <a:r>
              <a:rPr lang="en-GB" sz="1800" dirty="0">
                <a:solidFill>
                  <a:schemeClr val="accent1"/>
                </a:solidFill>
              </a:rPr>
              <a:t>Comparison with a control group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7417DE3-7C03-4033-8507-56265E50F01B}"/>
              </a:ext>
            </a:extLst>
          </p:cNvPr>
          <p:cNvSpPr txBox="1">
            <a:spLocks/>
          </p:cNvSpPr>
          <p:nvPr/>
        </p:nvSpPr>
        <p:spPr>
          <a:xfrm>
            <a:off x="3455895" y="293278"/>
            <a:ext cx="5802406" cy="6264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b="1" kern="1200" cap="all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de-AT" sz="1400" i="1" cap="none" dirty="0">
                <a:solidFill>
                  <a:schemeClr val="accent4"/>
                </a:solidFill>
              </a:rPr>
              <a:t>Hover To The Top Of Your Screen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Select: „View Options“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Select: „Annotation“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Select: „Stamp“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Stamp!</a:t>
            </a:r>
            <a:endParaRPr lang="en-GB" sz="1400" i="1" cap="none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80007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2">
            <a:extLst>
              <a:ext uri="{FF2B5EF4-FFF2-40B4-BE49-F238E27FC236}">
                <a16:creationId xmlns:a16="http://schemas.microsoft.com/office/drawing/2014/main" id="{4A0BEA48-7FC2-4C3D-B8D1-E9A1F5DEA37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773092" y="201816"/>
            <a:ext cx="2006531" cy="809404"/>
          </a:xfrm>
        </p:spPr>
        <p:txBody>
          <a:bodyPr>
            <a:normAutofit/>
          </a:bodyPr>
          <a:lstStyle/>
          <a:p>
            <a:pPr eaLnBrk="1" hangingPunct="1"/>
            <a:r>
              <a:rPr lang="en-GB" altLang="en-US" sz="2800" b="1" dirty="0">
                <a:solidFill>
                  <a:schemeClr val="accent2"/>
                </a:solidFill>
              </a:rPr>
              <a:t>QUIZ TIME</a:t>
            </a:r>
          </a:p>
        </p:txBody>
      </p:sp>
      <p:sp>
        <p:nvSpPr>
          <p:cNvPr id="243715" name="Content Placeholder 1">
            <a:extLst>
              <a:ext uri="{FF2B5EF4-FFF2-40B4-BE49-F238E27FC236}">
                <a16:creationId xmlns:a16="http://schemas.microsoft.com/office/drawing/2014/main" id="{D2A18480-4433-4FDF-8A97-B135ED0F451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982494" y="1505863"/>
            <a:ext cx="10377582" cy="42415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sz="2200" b="1" dirty="0">
                <a:solidFill>
                  <a:schemeClr val="accent1"/>
                </a:solidFill>
              </a:rPr>
              <a:t>5/5: What are some ways to calculate the counterfactual (deadweight):</a:t>
            </a:r>
          </a:p>
          <a:p>
            <a:pPr marL="0" indent="0">
              <a:buNone/>
            </a:pPr>
            <a:endParaRPr lang="en-GB" sz="1800" b="1" dirty="0">
              <a:solidFill>
                <a:schemeClr val="accent1"/>
              </a:solidFill>
            </a:endParaRPr>
          </a:p>
          <a:p>
            <a:pPr lvl="1"/>
            <a:r>
              <a:rPr lang="en-GB" sz="1800" b="1" i="1" dirty="0">
                <a:solidFill>
                  <a:schemeClr val="accent2"/>
                </a:solidFill>
              </a:rPr>
              <a:t>Consultation – ask stakeholders</a:t>
            </a:r>
            <a:endParaRPr lang="de-AT" sz="1800" b="1" i="1" dirty="0">
              <a:solidFill>
                <a:schemeClr val="accent2"/>
              </a:solidFill>
            </a:endParaRPr>
          </a:p>
          <a:p>
            <a:pPr lvl="1"/>
            <a:endParaRPr lang="de-AT" sz="1800" dirty="0">
              <a:solidFill>
                <a:schemeClr val="accent1"/>
              </a:solidFill>
            </a:endParaRPr>
          </a:p>
          <a:p>
            <a:pPr lvl="1"/>
            <a:endParaRPr lang="en-GB" sz="1800" dirty="0">
              <a:solidFill>
                <a:schemeClr val="accent1"/>
              </a:solidFill>
            </a:endParaRPr>
          </a:p>
          <a:p>
            <a:pPr lvl="1"/>
            <a:r>
              <a:rPr lang="en-GB" sz="1800" b="1" i="1" dirty="0">
                <a:solidFill>
                  <a:schemeClr val="accent2"/>
                </a:solidFill>
              </a:rPr>
              <a:t>Statistical testing, i.e. regression analysis</a:t>
            </a:r>
            <a:endParaRPr lang="de-AT" sz="1800" b="1" i="1" dirty="0">
              <a:solidFill>
                <a:schemeClr val="accent2"/>
              </a:solidFill>
            </a:endParaRPr>
          </a:p>
          <a:p>
            <a:pPr lvl="1"/>
            <a:endParaRPr lang="de-AT" sz="1800" dirty="0">
              <a:solidFill>
                <a:schemeClr val="accent1"/>
              </a:solidFill>
            </a:endParaRPr>
          </a:p>
          <a:p>
            <a:pPr lvl="1"/>
            <a:endParaRPr lang="en-GB" sz="1800" dirty="0">
              <a:solidFill>
                <a:schemeClr val="accent1"/>
              </a:solidFill>
            </a:endParaRPr>
          </a:p>
          <a:p>
            <a:pPr lvl="1"/>
            <a:r>
              <a:rPr lang="en-GB" sz="1800" dirty="0">
                <a:solidFill>
                  <a:schemeClr val="accent1"/>
                </a:solidFill>
              </a:rPr>
              <a:t>Use emotional-sociological AI software</a:t>
            </a:r>
          </a:p>
          <a:p>
            <a:pPr lvl="1"/>
            <a:endParaRPr lang="de-AT" sz="1800" dirty="0">
              <a:solidFill>
                <a:schemeClr val="accent1"/>
              </a:solidFill>
            </a:endParaRPr>
          </a:p>
          <a:p>
            <a:pPr lvl="1"/>
            <a:endParaRPr lang="de-AT" sz="1800" dirty="0">
              <a:solidFill>
                <a:schemeClr val="accent1"/>
              </a:solidFill>
            </a:endParaRPr>
          </a:p>
          <a:p>
            <a:pPr lvl="1"/>
            <a:r>
              <a:rPr lang="en-GB" sz="1800" b="1" i="1" dirty="0">
                <a:solidFill>
                  <a:schemeClr val="accent2"/>
                </a:solidFill>
              </a:rPr>
              <a:t>Comparison with national/regional data</a:t>
            </a:r>
          </a:p>
          <a:p>
            <a:pPr lvl="1"/>
            <a:endParaRPr lang="de-AT" sz="1800" b="1" i="1" dirty="0">
              <a:solidFill>
                <a:schemeClr val="accent2"/>
              </a:solidFill>
            </a:endParaRPr>
          </a:p>
          <a:p>
            <a:pPr lvl="1"/>
            <a:endParaRPr lang="de-AT" sz="1800" b="1" i="1" dirty="0">
              <a:solidFill>
                <a:schemeClr val="accent2"/>
              </a:solidFill>
            </a:endParaRPr>
          </a:p>
          <a:p>
            <a:pPr lvl="1"/>
            <a:r>
              <a:rPr lang="en-GB" sz="1800" b="1" i="1" dirty="0">
                <a:solidFill>
                  <a:schemeClr val="accent2"/>
                </a:solidFill>
              </a:rPr>
              <a:t>Comparison with a control group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7417DE3-7C03-4033-8507-56265E50F01B}"/>
              </a:ext>
            </a:extLst>
          </p:cNvPr>
          <p:cNvSpPr txBox="1">
            <a:spLocks/>
          </p:cNvSpPr>
          <p:nvPr/>
        </p:nvSpPr>
        <p:spPr>
          <a:xfrm>
            <a:off x="3455895" y="293278"/>
            <a:ext cx="5802406" cy="6264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b="1" kern="1200" cap="all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de-AT" sz="1400" i="1" cap="none" dirty="0">
                <a:solidFill>
                  <a:schemeClr val="accent4"/>
                </a:solidFill>
              </a:rPr>
              <a:t>Hover To The Top Of Your Screen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Select: „View Options“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Select: „Annotation“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Select: „Stamp“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Stamp!</a:t>
            </a:r>
            <a:endParaRPr lang="en-GB" sz="1400" i="1" cap="none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6400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000" y="4182894"/>
            <a:ext cx="10932000" cy="1382124"/>
          </a:xfrm>
        </p:spPr>
        <p:txBody>
          <a:bodyPr>
            <a:normAutofit fontScale="90000"/>
          </a:bodyPr>
          <a:lstStyle/>
          <a:p>
            <a:r>
              <a:rPr lang="en-GB" sz="4000" dirty="0"/>
              <a:t>RECAP Step 4:</a:t>
            </a:r>
            <a:br>
              <a:rPr lang="en-GB" sz="4000" dirty="0"/>
            </a:br>
            <a:r>
              <a:rPr lang="en-GB" sz="4000" dirty="0"/>
              <a:t>verify and value impact at the </a:t>
            </a:r>
            <a:r>
              <a:rPr lang="en-GB" sz="4000" dirty="0" err="1"/>
              <a:t>spo</a:t>
            </a:r>
            <a:r>
              <a:rPr lang="en-GB" sz="4000" dirty="0"/>
              <a:t> level</a:t>
            </a:r>
            <a:endParaRPr lang="en-GB" sz="25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82D4B72-B2E3-4C16-9BA8-5F22C64E4437}"/>
              </a:ext>
            </a:extLst>
          </p:cNvPr>
          <p:cNvSpPr/>
          <p:nvPr/>
        </p:nvSpPr>
        <p:spPr>
          <a:xfrm>
            <a:off x="630000" y="3505786"/>
            <a:ext cx="7752613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000" b="1" i="1" dirty="0">
                <a:solidFill>
                  <a:schemeClr val="accent2">
                    <a:lumMod val="60000"/>
                    <a:lumOff val="40000"/>
                  </a:schemeClr>
                </a:solidFill>
                <a:ea typeface="Roboto" charset="0"/>
                <a:cs typeface="Roboto" charset="0"/>
              </a:rPr>
              <a:t>HOW MUCH OF THE CHANGES DID WE CAUSE?</a:t>
            </a:r>
          </a:p>
          <a:p>
            <a:endParaRPr lang="en-GB" dirty="0"/>
          </a:p>
        </p:txBody>
      </p:sp>
      <p:pic>
        <p:nvPicPr>
          <p:cNvPr id="4" name="Immagine 6">
            <a:extLst>
              <a:ext uri="{FF2B5EF4-FFF2-40B4-BE49-F238E27FC236}">
                <a16:creationId xmlns:a16="http://schemas.microsoft.com/office/drawing/2014/main" id="{DC3106E2-E36E-4911-B39B-9E1613D6E3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00" y="373175"/>
            <a:ext cx="5731471" cy="918882"/>
          </a:xfrm>
          <a:prstGeom prst="rect">
            <a:avLst/>
          </a:prstGeom>
        </p:spPr>
      </p:pic>
      <p:pic>
        <p:nvPicPr>
          <p:cNvPr id="5" name="Immagine 14" descr="Immagine che contiene testo&#10;&#10;Descrizione generata automaticamente">
            <a:extLst>
              <a:ext uri="{FF2B5EF4-FFF2-40B4-BE49-F238E27FC236}">
                <a16:creationId xmlns:a16="http://schemas.microsoft.com/office/drawing/2014/main" id="{0CA738EA-8358-4F3C-92F1-4AE156C25B1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421" y="1578416"/>
            <a:ext cx="1887856" cy="317775"/>
          </a:xfrm>
          <a:prstGeom prst="rect">
            <a:avLst/>
          </a:prstGeom>
        </p:spPr>
      </p:pic>
      <p:pic>
        <p:nvPicPr>
          <p:cNvPr id="6" name="Picture 5" descr="S:\Research and Policy Department\TRAINING\EVPA Training\2016\IM_workshop_SVI\comms\SVUK_logos\Social Value UK logo white_small.jpg">
            <a:extLst>
              <a:ext uri="{FF2B5EF4-FFF2-40B4-BE49-F238E27FC236}">
                <a16:creationId xmlns:a16="http://schemas.microsoft.com/office/drawing/2014/main" id="{B1698328-420E-4E0B-9F62-8F624EED9A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8925" y="1478354"/>
            <a:ext cx="1680766" cy="47524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19217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622925" y="398463"/>
            <a:ext cx="6569075" cy="371475"/>
          </a:xfrm>
          <a:noFill/>
        </p:spPr>
        <p:txBody>
          <a:bodyPr vert="horz" wrap="none" lIns="121917" tIns="60958" rIns="121917" bIns="60958" rtlCol="0" anchor="ctr">
            <a:spAutoFit/>
          </a:bodyPr>
          <a:lstStyle/>
          <a:p>
            <a:pPr algn="r"/>
            <a:r>
              <a:rPr lang="en-US" altLang="en-US" sz="1800" b="1" dirty="0">
                <a:solidFill>
                  <a:srgbClr val="E46B5C"/>
                </a:solidFill>
                <a:ea typeface="Roboto" charset="0"/>
                <a:cs typeface="Roboto" charset="0"/>
              </a:rPr>
              <a:t>COUNTERFACTUAL: </a:t>
            </a:r>
            <a:r>
              <a:rPr lang="en-GB" altLang="en-US" sz="1800" dirty="0">
                <a:solidFill>
                  <a:srgbClr val="E46B5C"/>
                </a:solidFill>
                <a:latin typeface="+mn-lt"/>
                <a:ea typeface="Roboto" charset="0"/>
                <a:cs typeface="Roboto" charset="0"/>
              </a:rPr>
              <a:t>HOW CAN YOU GET INFORMATION</a:t>
            </a:r>
          </a:p>
        </p:txBody>
      </p:sp>
      <p:sp>
        <p:nvSpPr>
          <p:cNvPr id="133123" name="Content Placeholder 1"/>
          <p:cNvSpPr>
            <a:spLocks noGrp="1"/>
          </p:cNvSpPr>
          <p:nvPr>
            <p:ph idx="4294967295"/>
          </p:nvPr>
        </p:nvSpPr>
        <p:spPr>
          <a:xfrm>
            <a:off x="651752" y="1238865"/>
            <a:ext cx="10680971" cy="4325391"/>
          </a:xfrm>
        </p:spPr>
        <p:txBody>
          <a:bodyPr anchor="ctr">
            <a:normAutofit/>
          </a:bodyPr>
          <a:lstStyle/>
          <a:p>
            <a:pPr>
              <a:spcBef>
                <a:spcPts val="600"/>
              </a:spcBef>
              <a:buFontTx/>
              <a:buNone/>
              <a:defRPr/>
            </a:pPr>
            <a:r>
              <a:rPr lang="en-US" altLang="en-US" sz="2400" dirty="0">
                <a:solidFill>
                  <a:srgbClr val="2B529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Valuation allows us to compare different changes using a consistent unit of measurement</a:t>
            </a:r>
          </a:p>
          <a:p>
            <a:pPr>
              <a:spcBef>
                <a:spcPts val="600"/>
              </a:spcBef>
              <a:buFontTx/>
              <a:buNone/>
              <a:defRPr/>
            </a:pPr>
            <a:endParaRPr lang="en-US" altLang="en-US" sz="2400" dirty="0">
              <a:solidFill>
                <a:srgbClr val="2B529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buFontTx/>
              <a:buNone/>
              <a:defRPr/>
            </a:pPr>
            <a:r>
              <a:rPr lang="en-US" altLang="en-US" sz="2400" dirty="0">
                <a:solidFill>
                  <a:srgbClr val="2B529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Understanding the relative importance is the key – which changes are more important, and by how much?</a:t>
            </a:r>
          </a:p>
          <a:p>
            <a:pPr>
              <a:spcBef>
                <a:spcPts val="600"/>
              </a:spcBef>
              <a:buFontTx/>
              <a:buNone/>
              <a:defRPr/>
            </a:pPr>
            <a:endParaRPr lang="en-US" altLang="en-US" sz="2400" dirty="0">
              <a:solidFill>
                <a:srgbClr val="2B529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buFontTx/>
              <a:buNone/>
              <a:defRPr/>
            </a:pPr>
            <a:r>
              <a:rPr lang="en-US" altLang="en-US" sz="2400" dirty="0">
                <a:solidFill>
                  <a:srgbClr val="2B529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Value lies in the eyes of the stakeholder</a:t>
            </a:r>
          </a:p>
          <a:p>
            <a:pPr>
              <a:spcBef>
                <a:spcPts val="600"/>
              </a:spcBef>
              <a:buFontTx/>
              <a:buNone/>
              <a:defRPr/>
            </a:pPr>
            <a:endParaRPr lang="en-US" altLang="en-US" sz="2400" dirty="0">
              <a:solidFill>
                <a:srgbClr val="2B529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buFontTx/>
              <a:buNone/>
              <a:defRPr/>
            </a:pPr>
            <a:r>
              <a:rPr lang="en-US" altLang="en-US" sz="2400" dirty="0">
                <a:solidFill>
                  <a:srgbClr val="2B529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 be </a:t>
            </a:r>
            <a:r>
              <a:rPr lang="en-US" altLang="en-US" sz="2400" dirty="0" err="1">
                <a:solidFill>
                  <a:srgbClr val="2B529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monetised</a:t>
            </a:r>
            <a:r>
              <a:rPr lang="en-US" altLang="en-US" sz="2400" dirty="0">
                <a:solidFill>
                  <a:srgbClr val="2B529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but does not have to be</a:t>
            </a:r>
            <a:endParaRPr lang="en-US" altLang="en-US" dirty="0">
              <a:solidFill>
                <a:srgbClr val="2B529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3616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1120" y="5881179"/>
            <a:ext cx="12120880" cy="9652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42338" name="Title 1"/>
          <p:cNvSpPr>
            <a:spLocks noGrp="1"/>
          </p:cNvSpPr>
          <p:nvPr>
            <p:ph type="title"/>
          </p:nvPr>
        </p:nvSpPr>
        <p:spPr>
          <a:xfrm>
            <a:off x="8614887" y="494221"/>
            <a:ext cx="2776780" cy="372406"/>
          </a:xfrm>
          <a:noFill/>
        </p:spPr>
        <p:txBody>
          <a:bodyPr vert="horz" wrap="none" lIns="121917" tIns="60958" rIns="121917" bIns="60958" rtlCol="0" anchor="ctr">
            <a:spAutoFit/>
          </a:bodyPr>
          <a:lstStyle/>
          <a:p>
            <a:pPr algn="r"/>
            <a:r>
              <a:rPr lang="en-GB" altLang="en-US" sz="1800" b="1">
                <a:solidFill>
                  <a:srgbClr val="E46B5C"/>
                </a:solidFill>
                <a:latin typeface="+mn-lt"/>
                <a:ea typeface="Roboto" charset="0"/>
                <a:cs typeface="Roboto" charset="0"/>
              </a:rPr>
              <a:t>VALUATION METHODS</a:t>
            </a:r>
            <a:endParaRPr lang="en-GB" altLang="en-US" sz="1800" b="1" dirty="0">
              <a:solidFill>
                <a:srgbClr val="E46B5C"/>
              </a:solidFill>
              <a:latin typeface="+mn-lt"/>
              <a:ea typeface="Roboto" charset="0"/>
              <a:cs typeface="Roboto" charset="0"/>
            </a:endParaRPr>
          </a:p>
        </p:txBody>
      </p:sp>
      <p:sp>
        <p:nvSpPr>
          <p:cNvPr id="142339" name="Content Placeholder 2"/>
          <p:cNvSpPr>
            <a:spLocks noGrp="1"/>
          </p:cNvSpPr>
          <p:nvPr>
            <p:ph idx="1"/>
          </p:nvPr>
        </p:nvSpPr>
        <p:spPr>
          <a:xfrm>
            <a:off x="594784" y="1459318"/>
            <a:ext cx="10972800" cy="2253748"/>
          </a:xfrm>
        </p:spPr>
        <p:txBody>
          <a:bodyPr>
            <a:normAutofit fontScale="92500" lnSpcReduction="10000"/>
          </a:bodyPr>
          <a:lstStyle/>
          <a:p>
            <a:pPr marL="304792" indent="-304792" defTabSz="1219170">
              <a:buFont typeface="Arial" pitchFamily="34" charset="0"/>
              <a:buChar char="•"/>
            </a:pPr>
            <a:r>
              <a:rPr lang="en-GB" altLang="en-US" sz="3200" dirty="0">
                <a:solidFill>
                  <a:srgbClr val="2B5293"/>
                </a:solidFill>
                <a:ea typeface="Roboto Light" panose="02000000000000000000" pitchFamily="2" charset="0"/>
                <a:cs typeface="Roboto Light" panose="02000000000000000000" pitchFamily="2" charset="0"/>
              </a:rPr>
              <a:t>Weighting – relative importance of changes – for example, asking stakeholders to rate the changes on a scale of 1 to 10</a:t>
            </a:r>
          </a:p>
          <a:p>
            <a:pPr marL="304792" indent="-304792" defTabSz="1219170">
              <a:buFont typeface="Arial" pitchFamily="34" charset="0"/>
              <a:buChar char="•"/>
            </a:pPr>
            <a:endParaRPr lang="en-GB" altLang="en-US" sz="3200" dirty="0">
              <a:solidFill>
                <a:srgbClr val="2B5293"/>
              </a:solidFill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304792" indent="-304792" defTabSz="1219170">
              <a:buFont typeface="Arial" pitchFamily="34" charset="0"/>
              <a:buChar char="•"/>
            </a:pPr>
            <a:r>
              <a:rPr lang="en-GB" altLang="en-US" sz="3200" dirty="0">
                <a:solidFill>
                  <a:srgbClr val="2B5293"/>
                </a:solidFill>
                <a:ea typeface="Roboto Light" panose="02000000000000000000" pitchFamily="2" charset="0"/>
                <a:cs typeface="Roboto Light" panose="02000000000000000000" pitchFamily="2" charset="0"/>
              </a:rPr>
              <a:t>Replace weights with financial proxies – this is still relative importance of changes</a:t>
            </a:r>
          </a:p>
          <a:p>
            <a:pPr marL="0" indent="0" defTabSz="1219170">
              <a:buNone/>
            </a:pPr>
            <a:endParaRPr lang="en-GB" altLang="en-US" sz="3200" dirty="0">
              <a:solidFill>
                <a:srgbClr val="2B5293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pic>
        <p:nvPicPr>
          <p:cNvPr id="4" name="Picture 2" descr="\\EVPADC\Shared\Communication department\EVPA Templates to use\Pictograms\090.png">
            <a:extLst>
              <a:ext uri="{FF2B5EF4-FFF2-40B4-BE49-F238E27FC236}">
                <a16:creationId xmlns:a16="http://schemas.microsoft.com/office/drawing/2014/main" id="{12876938-4C5D-460E-B216-7B8FB93AE9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82380" y="3480257"/>
            <a:ext cx="2874678" cy="2058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magine 6">
            <a:extLst>
              <a:ext uri="{FF2B5EF4-FFF2-40B4-BE49-F238E27FC236}">
                <a16:creationId xmlns:a16="http://schemas.microsoft.com/office/drawing/2014/main" id="{22B0A409-311F-4762-B066-6A0F9310D4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710" y="6181869"/>
            <a:ext cx="2677405" cy="429247"/>
          </a:xfrm>
          <a:prstGeom prst="rect">
            <a:avLst/>
          </a:prstGeom>
        </p:spPr>
      </p:pic>
      <p:pic>
        <p:nvPicPr>
          <p:cNvPr id="7" name="Immagine 14" descr="Immagine che contiene testo&#10;&#10;Descrizione generata automaticamente">
            <a:extLst>
              <a:ext uri="{FF2B5EF4-FFF2-40B4-BE49-F238E27FC236}">
                <a16:creationId xmlns:a16="http://schemas.microsoft.com/office/drawing/2014/main" id="{E8C5E081-E896-45F7-B9B4-E384D2E98FC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2380" y="6293341"/>
            <a:ext cx="1887856" cy="317775"/>
          </a:xfrm>
          <a:prstGeom prst="rect">
            <a:avLst/>
          </a:prstGeom>
        </p:spPr>
      </p:pic>
      <p:pic>
        <p:nvPicPr>
          <p:cNvPr id="8" name="Picture 7" descr="S:\Research and Policy Department\TRAINING\EVPA Training\2016\IM_workshop_SVI\comms\SVUK_logos\Social Value UK logo white_small.jpg">
            <a:extLst>
              <a:ext uri="{FF2B5EF4-FFF2-40B4-BE49-F238E27FC236}">
                <a16:creationId xmlns:a16="http://schemas.microsoft.com/office/drawing/2014/main" id="{4E918F13-EDCA-4005-B852-DBB74728F1B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9524" y="6172202"/>
            <a:ext cx="1680766" cy="475245"/>
          </a:xfrm>
          <a:prstGeom prst="rect">
            <a:avLst/>
          </a:prstGeom>
          <a:noFill/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12180DC-6AD8-4D60-8CB4-4E3D30FB4EC8}"/>
              </a:ext>
            </a:extLst>
          </p:cNvPr>
          <p:cNvCxnSpPr/>
          <p:nvPr/>
        </p:nvCxnSpPr>
        <p:spPr>
          <a:xfrm>
            <a:off x="87549" y="6040877"/>
            <a:ext cx="1189274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4660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Title 1"/>
          <p:cNvSpPr>
            <a:spLocks noGrp="1"/>
          </p:cNvSpPr>
          <p:nvPr>
            <p:ph type="title" idx="4294967295"/>
          </p:nvPr>
        </p:nvSpPr>
        <p:spPr>
          <a:xfrm>
            <a:off x="820737" y="811743"/>
            <a:ext cx="10550525" cy="2239963"/>
          </a:xfrm>
          <a:noFill/>
        </p:spPr>
        <p:txBody>
          <a:bodyPr vert="horz" wrap="none" lIns="121917" tIns="60958" rIns="121917" bIns="60958" rtlCol="0" anchor="ctr">
            <a:spAutoFit/>
          </a:bodyPr>
          <a:lstStyle/>
          <a:p>
            <a:pPr algn="r"/>
            <a:r>
              <a:rPr lang="en-US" altLang="en-US" sz="5500" b="1" dirty="0">
                <a:solidFill>
                  <a:srgbClr val="E46B5C"/>
                </a:solidFill>
                <a:latin typeface="+mn-lt"/>
                <a:ea typeface="Roboto" charset="0"/>
                <a:cs typeface="Roboto" charset="0"/>
              </a:rPr>
              <a:t>HOW MUCH DID WE CAUSE?</a:t>
            </a:r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B0AFB01E-3ACB-4D42-BD59-379CF69E4B34}"/>
              </a:ext>
            </a:extLst>
          </p:cNvPr>
          <p:cNvSpPr txBox="1">
            <a:spLocks/>
          </p:cNvSpPr>
          <p:nvPr/>
        </p:nvSpPr>
        <p:spPr>
          <a:xfrm>
            <a:off x="753581" y="2898426"/>
            <a:ext cx="10617681" cy="18157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b="1" kern="1200" cap="all" baseline="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Why would we be interested in understanding impact i.e. how much of the changes have been created by our SPO?</a:t>
            </a:r>
            <a:endParaRPr lang="en-US" altLang="en-US" sz="3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7300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622925" y="398463"/>
            <a:ext cx="6569075" cy="371475"/>
          </a:xfrm>
          <a:noFill/>
        </p:spPr>
        <p:txBody>
          <a:bodyPr vert="horz" wrap="none" lIns="121917" tIns="60958" rIns="121917" bIns="60958" rtlCol="0" anchor="ctr">
            <a:spAutoFit/>
          </a:bodyPr>
          <a:lstStyle/>
          <a:p>
            <a:pPr algn="r"/>
            <a:r>
              <a:rPr lang="en-US" altLang="en-US" sz="1800" b="1" dirty="0">
                <a:solidFill>
                  <a:srgbClr val="E46B5C"/>
                </a:solidFill>
                <a:ea typeface="Roboto" charset="0"/>
                <a:cs typeface="Roboto" charset="0"/>
              </a:rPr>
              <a:t>COUNTERFACTUAL: </a:t>
            </a:r>
            <a:r>
              <a:rPr lang="en-GB" altLang="en-US" sz="1800" dirty="0">
                <a:solidFill>
                  <a:srgbClr val="E46B5C"/>
                </a:solidFill>
                <a:latin typeface="+mn-lt"/>
                <a:ea typeface="Roboto" charset="0"/>
                <a:cs typeface="Roboto" charset="0"/>
              </a:rPr>
              <a:t>HOW CAN YOU GET INFORMATION</a:t>
            </a:r>
          </a:p>
        </p:txBody>
      </p:sp>
      <p:sp>
        <p:nvSpPr>
          <p:cNvPr id="133123" name="Content Placeholder 1"/>
          <p:cNvSpPr>
            <a:spLocks noGrp="1"/>
          </p:cNvSpPr>
          <p:nvPr>
            <p:ph idx="4294967295"/>
          </p:nvPr>
        </p:nvSpPr>
        <p:spPr>
          <a:xfrm>
            <a:off x="755514" y="1008822"/>
            <a:ext cx="10680971" cy="4840356"/>
          </a:xfrm>
        </p:spPr>
        <p:txBody>
          <a:bodyPr anchor="ctr">
            <a:normAutofit fontScale="92500" lnSpcReduction="10000"/>
          </a:bodyPr>
          <a:lstStyle/>
          <a:p>
            <a:pPr>
              <a:spcBef>
                <a:spcPts val="600"/>
              </a:spcBef>
              <a:buFontTx/>
              <a:buNone/>
              <a:defRPr/>
            </a:pPr>
            <a:r>
              <a:rPr lang="en-GB" altLang="en-US" sz="2400" dirty="0">
                <a:solidFill>
                  <a:srgbClr val="2B529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amount of changes have happened anyway (counterfactual/deadweight)?</a:t>
            </a:r>
          </a:p>
          <a:p>
            <a:pPr>
              <a:spcBef>
                <a:spcPts val="600"/>
              </a:spcBef>
              <a:buFontTx/>
              <a:buNone/>
              <a:defRPr/>
            </a:pPr>
            <a:endParaRPr lang="en-GB" altLang="en-US" sz="2400" dirty="0">
              <a:solidFill>
                <a:srgbClr val="2B529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buFontTx/>
              <a:buNone/>
              <a:defRPr/>
            </a:pPr>
            <a:r>
              <a:rPr lang="en-GB" altLang="en-US" sz="2400" dirty="0">
                <a:solidFill>
                  <a:srgbClr val="2B529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Thinking about systemic or non-identified influences that would affect your intervention group as well as a control group</a:t>
            </a:r>
          </a:p>
          <a:p>
            <a:pPr>
              <a:spcBef>
                <a:spcPts val="600"/>
              </a:spcBef>
              <a:buNone/>
              <a:defRPr/>
            </a:pPr>
            <a:endParaRPr lang="en-US" altLang="en-US" sz="2400" dirty="0">
              <a:solidFill>
                <a:srgbClr val="2B529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buNone/>
              <a:defRPr/>
            </a:pPr>
            <a:r>
              <a:rPr lang="en-US" altLang="en-US" sz="2400" dirty="0">
                <a:solidFill>
                  <a:srgbClr val="2B529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Insights – could we re-allocate resources to where they are most needed?</a:t>
            </a:r>
          </a:p>
          <a:p>
            <a:pPr>
              <a:spcBef>
                <a:spcPts val="600"/>
              </a:spcBef>
              <a:buFontTx/>
              <a:buNone/>
              <a:defRPr/>
            </a:pPr>
            <a:endParaRPr lang="en-GB" altLang="en-US" sz="2400" dirty="0">
              <a:solidFill>
                <a:srgbClr val="2B529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buNone/>
              <a:defRPr/>
            </a:pPr>
            <a:r>
              <a:rPr lang="en-US" altLang="en-US" sz="2400" dirty="0">
                <a:solidFill>
                  <a:srgbClr val="2B529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Different options to calculate – depending on </a:t>
            </a:r>
            <a:r>
              <a:rPr lang="en-US" altLang="en-US" sz="2400" dirty="0" err="1">
                <a:solidFill>
                  <a:srgbClr val="2B529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rigour</a:t>
            </a:r>
            <a:r>
              <a:rPr lang="en-US" altLang="en-US" sz="2400" dirty="0">
                <a:solidFill>
                  <a:srgbClr val="2B529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required</a:t>
            </a:r>
          </a:p>
          <a:p>
            <a:pPr>
              <a:spcBef>
                <a:spcPts val="600"/>
              </a:spcBef>
              <a:buFontTx/>
              <a:buChar char="•"/>
              <a:defRPr/>
            </a:pPr>
            <a:r>
              <a:rPr lang="en-US" altLang="en-US" sz="2400" dirty="0">
                <a:solidFill>
                  <a:srgbClr val="2B529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Stakeholder feedback</a:t>
            </a:r>
          </a:p>
          <a:p>
            <a:pPr>
              <a:spcBef>
                <a:spcPts val="600"/>
              </a:spcBef>
              <a:buFontTx/>
              <a:buChar char="•"/>
              <a:defRPr/>
            </a:pPr>
            <a:r>
              <a:rPr lang="en-US" altLang="en-US" sz="2400" dirty="0">
                <a:solidFill>
                  <a:srgbClr val="2B529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Secondary data benchmarking</a:t>
            </a:r>
          </a:p>
          <a:p>
            <a:pPr>
              <a:spcBef>
                <a:spcPts val="600"/>
              </a:spcBef>
              <a:buFontTx/>
              <a:buChar char="•"/>
              <a:defRPr/>
            </a:pPr>
            <a:r>
              <a:rPr lang="en-US" altLang="en-US" sz="2400" dirty="0">
                <a:solidFill>
                  <a:srgbClr val="2B529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Statistical analysis</a:t>
            </a:r>
          </a:p>
          <a:p>
            <a:pPr>
              <a:spcBef>
                <a:spcPts val="600"/>
              </a:spcBef>
              <a:buFontTx/>
              <a:buChar char="•"/>
              <a:defRPr/>
            </a:pPr>
            <a:r>
              <a:rPr lang="en-US" altLang="en-US" sz="2400" dirty="0">
                <a:solidFill>
                  <a:srgbClr val="2B529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Quasi-experimental </a:t>
            </a:r>
          </a:p>
          <a:p>
            <a:pPr>
              <a:spcBef>
                <a:spcPts val="600"/>
              </a:spcBef>
              <a:buFontTx/>
              <a:buChar char="•"/>
              <a:defRPr/>
            </a:pPr>
            <a:r>
              <a:rPr lang="en-US" altLang="en-US" sz="2400" dirty="0" err="1">
                <a:solidFill>
                  <a:srgbClr val="2B529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Randomised</a:t>
            </a:r>
            <a:r>
              <a:rPr lang="en-US" altLang="en-US" sz="2400" dirty="0">
                <a:solidFill>
                  <a:srgbClr val="2B529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Control Trials</a:t>
            </a:r>
            <a:endParaRPr lang="en-US" altLang="en-US" dirty="0">
              <a:solidFill>
                <a:srgbClr val="2B529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1944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622925" y="398463"/>
            <a:ext cx="6569075" cy="371475"/>
          </a:xfrm>
          <a:noFill/>
        </p:spPr>
        <p:txBody>
          <a:bodyPr vert="horz" wrap="none" lIns="121917" tIns="60958" rIns="121917" bIns="60958" rtlCol="0" anchor="ctr">
            <a:spAutoFit/>
          </a:bodyPr>
          <a:lstStyle/>
          <a:p>
            <a:pPr algn="r"/>
            <a:r>
              <a:rPr lang="en-US" altLang="en-US" sz="1800" b="1" dirty="0">
                <a:solidFill>
                  <a:srgbClr val="E46B5C"/>
                </a:solidFill>
                <a:ea typeface="Roboto" charset="0"/>
                <a:cs typeface="Roboto" charset="0"/>
              </a:rPr>
              <a:t>COUNTERFACTUAL: </a:t>
            </a:r>
            <a:r>
              <a:rPr lang="en-GB" altLang="en-US" sz="1800" dirty="0">
                <a:solidFill>
                  <a:srgbClr val="E46B5C"/>
                </a:solidFill>
                <a:latin typeface="+mn-lt"/>
                <a:ea typeface="Roboto" charset="0"/>
                <a:cs typeface="Roboto" charset="0"/>
              </a:rPr>
              <a:t>HOW CAN YOU GET INFORMATION</a:t>
            </a:r>
          </a:p>
        </p:txBody>
      </p:sp>
      <p:sp>
        <p:nvSpPr>
          <p:cNvPr id="133123" name="Content Placeholder 1"/>
          <p:cNvSpPr>
            <a:spLocks noGrp="1"/>
          </p:cNvSpPr>
          <p:nvPr>
            <p:ph idx="4294967295"/>
          </p:nvPr>
        </p:nvSpPr>
        <p:spPr>
          <a:xfrm>
            <a:off x="755514" y="1480343"/>
            <a:ext cx="10680971" cy="3897313"/>
          </a:xfrm>
        </p:spPr>
        <p:txBody>
          <a:bodyPr anchor="ctr">
            <a:normAutofit fontScale="92500" lnSpcReduction="10000"/>
          </a:bodyPr>
          <a:lstStyle/>
          <a:p>
            <a:pPr marL="0" indent="0">
              <a:spcBef>
                <a:spcPts val="600"/>
              </a:spcBef>
              <a:buNone/>
              <a:defRPr/>
            </a:pPr>
            <a:r>
              <a:rPr lang="en-US" altLang="en-US" sz="2400" dirty="0">
                <a:solidFill>
                  <a:srgbClr val="2B529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 else contributed to the changes (attribution)?</a:t>
            </a:r>
          </a:p>
          <a:p>
            <a:pPr marL="0" indent="0">
              <a:spcBef>
                <a:spcPts val="600"/>
              </a:spcBef>
              <a:buNone/>
              <a:defRPr/>
            </a:pPr>
            <a:endParaRPr lang="en-US" altLang="en-US" sz="2400" dirty="0">
              <a:solidFill>
                <a:srgbClr val="2B529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buNone/>
              <a:defRPr/>
            </a:pPr>
            <a:r>
              <a:rPr lang="en-US" altLang="en-US" sz="2400" dirty="0">
                <a:solidFill>
                  <a:srgbClr val="2B529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Those other individuals or groups that contribute specifically to your intervention group, but not a control group</a:t>
            </a:r>
          </a:p>
          <a:p>
            <a:pPr marL="0" indent="0">
              <a:spcBef>
                <a:spcPts val="600"/>
              </a:spcBef>
              <a:buNone/>
              <a:defRPr/>
            </a:pPr>
            <a:endParaRPr lang="en-GB" altLang="en-US" sz="2400" dirty="0">
              <a:solidFill>
                <a:srgbClr val="2B529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buNone/>
              <a:defRPr/>
            </a:pPr>
            <a:r>
              <a:rPr lang="en-GB" altLang="en-US" sz="2400" dirty="0">
                <a:solidFill>
                  <a:srgbClr val="2B529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Insights – what other stakeholders could we work with to increase value?</a:t>
            </a:r>
          </a:p>
          <a:p>
            <a:pPr marL="0" indent="0">
              <a:spcBef>
                <a:spcPts val="600"/>
              </a:spcBef>
              <a:buNone/>
              <a:defRPr/>
            </a:pPr>
            <a:endParaRPr lang="en-US" altLang="en-US" sz="2400" dirty="0">
              <a:solidFill>
                <a:srgbClr val="2B529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defRPr/>
            </a:pPr>
            <a:r>
              <a:rPr lang="en-GB" altLang="en-US" sz="2400" dirty="0">
                <a:solidFill>
                  <a:srgbClr val="2B529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Less rigorous options to calculate</a:t>
            </a:r>
          </a:p>
          <a:p>
            <a:pPr>
              <a:spcBef>
                <a:spcPts val="600"/>
              </a:spcBef>
              <a:defRPr/>
            </a:pPr>
            <a:r>
              <a:rPr lang="en-GB" altLang="en-US" sz="2400" dirty="0">
                <a:solidFill>
                  <a:srgbClr val="2B529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Stakeholder (those affected) feedback</a:t>
            </a:r>
          </a:p>
          <a:p>
            <a:pPr>
              <a:spcBef>
                <a:spcPts val="600"/>
              </a:spcBef>
              <a:defRPr/>
            </a:pPr>
            <a:r>
              <a:rPr lang="en-GB" altLang="en-US" sz="2400" dirty="0">
                <a:solidFill>
                  <a:srgbClr val="2B529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Consultation with other stakeholders</a:t>
            </a:r>
          </a:p>
          <a:p>
            <a:pPr>
              <a:spcBef>
                <a:spcPts val="600"/>
              </a:spcBef>
              <a:defRPr/>
            </a:pPr>
            <a:r>
              <a:rPr lang="en-GB" altLang="en-US" sz="2400" dirty="0">
                <a:solidFill>
                  <a:srgbClr val="2B529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Comparison of value contributed by others (using this as the attribution figure)</a:t>
            </a:r>
          </a:p>
        </p:txBody>
      </p:sp>
    </p:spTree>
    <p:extLst>
      <p:ext uri="{BB962C8B-B14F-4D97-AF65-F5344CB8AC3E}">
        <p14:creationId xmlns:p14="http://schemas.microsoft.com/office/powerpoint/2010/main" val="2249286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197CC267-BBEA-4F4D-8587-CE82386A01D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AT" dirty="0"/>
              <a:t>Quiz Time</a:t>
            </a:r>
            <a:endParaRPr lang="en-GB" dirty="0"/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367739DD-E776-4375-A202-009C9FAE66A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de-AT" dirty="0"/>
              <a:t>Let‘s see if we are ready for Step 5!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40715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2">
            <a:extLst>
              <a:ext uri="{FF2B5EF4-FFF2-40B4-BE49-F238E27FC236}">
                <a16:creationId xmlns:a16="http://schemas.microsoft.com/office/drawing/2014/main" id="{4A0BEA48-7FC2-4C3D-B8D1-E9A1F5DEA37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773092" y="201816"/>
            <a:ext cx="2006531" cy="809404"/>
          </a:xfrm>
        </p:spPr>
        <p:txBody>
          <a:bodyPr>
            <a:normAutofit/>
          </a:bodyPr>
          <a:lstStyle/>
          <a:p>
            <a:pPr eaLnBrk="1" hangingPunct="1"/>
            <a:r>
              <a:rPr lang="en-GB" altLang="en-US" sz="2800" b="1" dirty="0">
                <a:solidFill>
                  <a:schemeClr val="accent2"/>
                </a:solidFill>
              </a:rPr>
              <a:t>QUIZ TIME</a:t>
            </a:r>
          </a:p>
        </p:txBody>
      </p:sp>
      <p:sp>
        <p:nvSpPr>
          <p:cNvPr id="243715" name="Content Placeholder 1">
            <a:extLst>
              <a:ext uri="{FF2B5EF4-FFF2-40B4-BE49-F238E27FC236}">
                <a16:creationId xmlns:a16="http://schemas.microsoft.com/office/drawing/2014/main" id="{D2A18480-4433-4FDF-8A97-B135ED0F451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982494" y="1505863"/>
            <a:ext cx="10377582" cy="4241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000" b="1" dirty="0">
                <a:solidFill>
                  <a:schemeClr val="accent1"/>
                </a:solidFill>
              </a:rPr>
              <a:t>1/3: When looking at monitoring and reporting, </a:t>
            </a:r>
            <a:r>
              <a:rPr lang="en-GB" sz="2000" b="1" i="1" dirty="0">
                <a:solidFill>
                  <a:schemeClr val="accent1"/>
                </a:solidFill>
              </a:rPr>
              <a:t>materiality</a:t>
            </a:r>
            <a:r>
              <a:rPr lang="en-GB" sz="2000" b="1" dirty="0">
                <a:solidFill>
                  <a:schemeClr val="accent1"/>
                </a:solidFill>
              </a:rPr>
              <a:t> is a key concept. Broken down, materiality refers to:</a:t>
            </a:r>
          </a:p>
          <a:p>
            <a:pPr marL="0" indent="0">
              <a:buNone/>
            </a:pPr>
            <a:endParaRPr lang="en-GB" sz="1800" b="1" dirty="0">
              <a:solidFill>
                <a:schemeClr val="accent1"/>
              </a:solidFill>
            </a:endParaRPr>
          </a:p>
          <a:p>
            <a:pPr lvl="1"/>
            <a:r>
              <a:rPr lang="de-AT" sz="1800" dirty="0">
                <a:solidFill>
                  <a:schemeClr val="accent1"/>
                </a:solidFill>
              </a:rPr>
              <a:t>Systematising „gut feeling“ into an excel template provided by Social Value UK</a:t>
            </a:r>
          </a:p>
          <a:p>
            <a:pPr lvl="1"/>
            <a:endParaRPr lang="de-AT" sz="1800" dirty="0">
              <a:solidFill>
                <a:schemeClr val="accent1"/>
              </a:solidFill>
            </a:endParaRPr>
          </a:p>
          <a:p>
            <a:pPr lvl="1"/>
            <a:endParaRPr lang="en-GB" sz="1800" dirty="0">
              <a:solidFill>
                <a:schemeClr val="accent1"/>
              </a:solidFill>
            </a:endParaRPr>
          </a:p>
          <a:p>
            <a:pPr lvl="1"/>
            <a:r>
              <a:rPr lang="de-AT" sz="1800" dirty="0">
                <a:solidFill>
                  <a:schemeClr val="accent1"/>
                </a:solidFill>
              </a:rPr>
              <a:t>A set of professional judgments</a:t>
            </a:r>
          </a:p>
          <a:p>
            <a:pPr lvl="1"/>
            <a:endParaRPr lang="de-AT" sz="1800" dirty="0">
              <a:solidFill>
                <a:schemeClr val="accent1"/>
              </a:solidFill>
            </a:endParaRPr>
          </a:p>
          <a:p>
            <a:pPr lvl="1"/>
            <a:endParaRPr lang="de-AT" sz="1800" dirty="0">
              <a:solidFill>
                <a:schemeClr val="accent1"/>
              </a:solidFill>
            </a:endParaRPr>
          </a:p>
          <a:p>
            <a:pPr lvl="1"/>
            <a:r>
              <a:rPr lang="de-AT" sz="1800" dirty="0">
                <a:solidFill>
                  <a:schemeClr val="accent1"/>
                </a:solidFill>
              </a:rPr>
              <a:t>A 5-steps framework by EVPA that helps to assess materiality</a:t>
            </a:r>
          </a:p>
          <a:p>
            <a:pPr lvl="1"/>
            <a:endParaRPr lang="de-AT" sz="1800" dirty="0">
              <a:solidFill>
                <a:schemeClr val="accent1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7417DE3-7C03-4033-8507-56265E50F01B}"/>
              </a:ext>
            </a:extLst>
          </p:cNvPr>
          <p:cNvSpPr txBox="1">
            <a:spLocks/>
          </p:cNvSpPr>
          <p:nvPr/>
        </p:nvSpPr>
        <p:spPr>
          <a:xfrm>
            <a:off x="3455895" y="293278"/>
            <a:ext cx="5802406" cy="6264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b="1" kern="1200" cap="all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de-AT" sz="1400" i="1" cap="none" dirty="0">
                <a:solidFill>
                  <a:schemeClr val="accent4"/>
                </a:solidFill>
              </a:rPr>
              <a:t>Hover To The Top Of Your Screen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Select: „View Options“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Select: „Annotation“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Select: „Stamp“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Stamp!</a:t>
            </a:r>
            <a:endParaRPr lang="en-GB" sz="1400" i="1" cap="none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16506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2">
            <a:extLst>
              <a:ext uri="{FF2B5EF4-FFF2-40B4-BE49-F238E27FC236}">
                <a16:creationId xmlns:a16="http://schemas.microsoft.com/office/drawing/2014/main" id="{4A0BEA48-7FC2-4C3D-B8D1-E9A1F5DEA37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773092" y="201816"/>
            <a:ext cx="2006531" cy="809404"/>
          </a:xfrm>
        </p:spPr>
        <p:txBody>
          <a:bodyPr>
            <a:normAutofit/>
          </a:bodyPr>
          <a:lstStyle/>
          <a:p>
            <a:pPr eaLnBrk="1" hangingPunct="1"/>
            <a:r>
              <a:rPr lang="en-GB" altLang="en-US" sz="2800" b="1" dirty="0">
                <a:solidFill>
                  <a:schemeClr val="accent2"/>
                </a:solidFill>
              </a:rPr>
              <a:t>QUIZ TIME</a:t>
            </a:r>
          </a:p>
        </p:txBody>
      </p:sp>
      <p:sp>
        <p:nvSpPr>
          <p:cNvPr id="243715" name="Content Placeholder 1">
            <a:extLst>
              <a:ext uri="{FF2B5EF4-FFF2-40B4-BE49-F238E27FC236}">
                <a16:creationId xmlns:a16="http://schemas.microsoft.com/office/drawing/2014/main" id="{D2A18480-4433-4FDF-8A97-B135ED0F451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982494" y="1505863"/>
            <a:ext cx="10377582" cy="4241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000" b="1" dirty="0">
                <a:solidFill>
                  <a:schemeClr val="accent1"/>
                </a:solidFill>
              </a:rPr>
              <a:t>1/3: When looking at monitoring and reporting, </a:t>
            </a:r>
            <a:r>
              <a:rPr lang="en-GB" sz="2000" b="1" i="1" dirty="0">
                <a:solidFill>
                  <a:schemeClr val="accent1"/>
                </a:solidFill>
              </a:rPr>
              <a:t>materiality</a:t>
            </a:r>
            <a:r>
              <a:rPr lang="en-GB" sz="2000" b="1" dirty="0">
                <a:solidFill>
                  <a:schemeClr val="accent1"/>
                </a:solidFill>
              </a:rPr>
              <a:t> is a key concept. Broken down, materiality refers to:</a:t>
            </a:r>
          </a:p>
          <a:p>
            <a:pPr marL="0" indent="0">
              <a:buNone/>
            </a:pPr>
            <a:endParaRPr lang="en-GB" sz="1800" b="1" dirty="0">
              <a:solidFill>
                <a:schemeClr val="accent1"/>
              </a:solidFill>
            </a:endParaRPr>
          </a:p>
          <a:p>
            <a:pPr lvl="1"/>
            <a:r>
              <a:rPr lang="de-AT" sz="1800" dirty="0">
                <a:solidFill>
                  <a:schemeClr val="accent1"/>
                </a:solidFill>
              </a:rPr>
              <a:t>Systematising „gut feeling“ into an excel template provided by Social Value UK</a:t>
            </a:r>
          </a:p>
          <a:p>
            <a:pPr lvl="1"/>
            <a:endParaRPr lang="de-AT" sz="1800" dirty="0">
              <a:solidFill>
                <a:schemeClr val="accent1"/>
              </a:solidFill>
            </a:endParaRPr>
          </a:p>
          <a:p>
            <a:pPr lvl="1"/>
            <a:endParaRPr lang="en-GB" sz="1800" dirty="0">
              <a:solidFill>
                <a:schemeClr val="accent1"/>
              </a:solidFill>
            </a:endParaRPr>
          </a:p>
          <a:p>
            <a:pPr lvl="1"/>
            <a:r>
              <a:rPr lang="de-AT" sz="1800" b="1" i="1" dirty="0">
                <a:solidFill>
                  <a:schemeClr val="accent2"/>
                </a:solidFill>
              </a:rPr>
              <a:t>A set of professional judgments</a:t>
            </a:r>
          </a:p>
          <a:p>
            <a:pPr lvl="1"/>
            <a:endParaRPr lang="de-AT" sz="1800" dirty="0">
              <a:solidFill>
                <a:schemeClr val="accent1"/>
              </a:solidFill>
            </a:endParaRPr>
          </a:p>
          <a:p>
            <a:pPr lvl="1"/>
            <a:endParaRPr lang="de-AT" sz="1800" dirty="0">
              <a:solidFill>
                <a:schemeClr val="accent1"/>
              </a:solidFill>
            </a:endParaRPr>
          </a:p>
          <a:p>
            <a:pPr lvl="1"/>
            <a:r>
              <a:rPr lang="de-AT" sz="1800" dirty="0">
                <a:solidFill>
                  <a:schemeClr val="accent1"/>
                </a:solidFill>
              </a:rPr>
              <a:t>A 5-steps framework by EVPA that helps to assess materiality</a:t>
            </a:r>
          </a:p>
          <a:p>
            <a:pPr lvl="1"/>
            <a:endParaRPr lang="de-AT" sz="1800" dirty="0">
              <a:solidFill>
                <a:schemeClr val="accent1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7417DE3-7C03-4033-8507-56265E50F01B}"/>
              </a:ext>
            </a:extLst>
          </p:cNvPr>
          <p:cNvSpPr txBox="1">
            <a:spLocks/>
          </p:cNvSpPr>
          <p:nvPr/>
        </p:nvSpPr>
        <p:spPr>
          <a:xfrm>
            <a:off x="3455895" y="293278"/>
            <a:ext cx="5802406" cy="6264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b="1" kern="1200" cap="all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de-AT" sz="1400" i="1" cap="none" dirty="0">
                <a:solidFill>
                  <a:schemeClr val="accent4"/>
                </a:solidFill>
              </a:rPr>
              <a:t>Hover To The Top Of Your Screen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Select: „View Options“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Select: „Annotation“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Select: „Stamp“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Stamp!</a:t>
            </a:r>
            <a:endParaRPr lang="en-GB" sz="1400" i="1" cap="none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83866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2">
            <a:extLst>
              <a:ext uri="{FF2B5EF4-FFF2-40B4-BE49-F238E27FC236}">
                <a16:creationId xmlns:a16="http://schemas.microsoft.com/office/drawing/2014/main" id="{4A0BEA48-7FC2-4C3D-B8D1-E9A1F5DEA37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773092" y="201816"/>
            <a:ext cx="2006531" cy="809404"/>
          </a:xfrm>
        </p:spPr>
        <p:txBody>
          <a:bodyPr>
            <a:normAutofit/>
          </a:bodyPr>
          <a:lstStyle/>
          <a:p>
            <a:pPr eaLnBrk="1" hangingPunct="1"/>
            <a:r>
              <a:rPr lang="en-GB" altLang="en-US" sz="2800" b="1" dirty="0">
                <a:solidFill>
                  <a:schemeClr val="accent2"/>
                </a:solidFill>
              </a:rPr>
              <a:t>QUIZ TIME</a:t>
            </a:r>
          </a:p>
        </p:txBody>
      </p:sp>
      <p:sp>
        <p:nvSpPr>
          <p:cNvPr id="243715" name="Content Placeholder 1">
            <a:extLst>
              <a:ext uri="{FF2B5EF4-FFF2-40B4-BE49-F238E27FC236}">
                <a16:creationId xmlns:a16="http://schemas.microsoft.com/office/drawing/2014/main" id="{D2A18480-4433-4FDF-8A97-B135ED0F451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982494" y="1505863"/>
            <a:ext cx="10377582" cy="42415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2000" b="1" dirty="0">
                <a:solidFill>
                  <a:schemeClr val="accent1"/>
                </a:solidFill>
              </a:rPr>
              <a:t>2/3: According to the EVPA 5-Steps-Framework, an investor </a:t>
            </a:r>
            <a:r>
              <a:rPr lang="en-GB" sz="2000" b="1" i="1" dirty="0">
                <a:solidFill>
                  <a:schemeClr val="accent1"/>
                </a:solidFill>
              </a:rPr>
              <a:t>for</a:t>
            </a:r>
            <a:r>
              <a:rPr lang="en-GB" sz="2000" b="1" dirty="0">
                <a:solidFill>
                  <a:schemeClr val="accent1"/>
                </a:solidFill>
              </a:rPr>
              <a:t> impact or business support organisation should collect and analyse data on:</a:t>
            </a:r>
          </a:p>
          <a:p>
            <a:pPr marL="0" indent="0">
              <a:buNone/>
            </a:pPr>
            <a:endParaRPr lang="en-GB" sz="1800" b="1" dirty="0">
              <a:solidFill>
                <a:schemeClr val="accent1"/>
              </a:solidFill>
            </a:endParaRPr>
          </a:p>
          <a:p>
            <a:pPr lvl="1"/>
            <a:r>
              <a:rPr lang="en-GB" sz="1800" dirty="0">
                <a:solidFill>
                  <a:schemeClr val="accent1"/>
                </a:solidFill>
              </a:rPr>
              <a:t>Specific indicators that measure its progress towards reaching its overarching social objectives</a:t>
            </a:r>
          </a:p>
          <a:p>
            <a:pPr lvl="1"/>
            <a:endParaRPr lang="de-AT" sz="1800" dirty="0">
              <a:solidFill>
                <a:schemeClr val="accent1"/>
              </a:solidFill>
            </a:endParaRPr>
          </a:p>
          <a:p>
            <a:pPr lvl="1"/>
            <a:endParaRPr lang="en-GB" sz="1800" dirty="0">
              <a:solidFill>
                <a:schemeClr val="accent1"/>
              </a:solidFill>
            </a:endParaRPr>
          </a:p>
          <a:p>
            <a:pPr lvl="1"/>
            <a:r>
              <a:rPr lang="en-GB" sz="1800" dirty="0">
                <a:solidFill>
                  <a:schemeClr val="accent1"/>
                </a:solidFill>
              </a:rPr>
              <a:t>Time invested and/or € provided in non-financial support to its investees</a:t>
            </a:r>
          </a:p>
          <a:p>
            <a:pPr marL="457200" lvl="1" indent="0">
              <a:buNone/>
            </a:pPr>
            <a:endParaRPr lang="de-AT" sz="1800" dirty="0">
              <a:solidFill>
                <a:schemeClr val="accent1"/>
              </a:solidFill>
            </a:endParaRPr>
          </a:p>
          <a:p>
            <a:pPr lvl="1"/>
            <a:endParaRPr lang="de-AT" sz="1800" dirty="0">
              <a:solidFill>
                <a:schemeClr val="accent1"/>
              </a:solidFill>
            </a:endParaRPr>
          </a:p>
          <a:p>
            <a:pPr lvl="1"/>
            <a:r>
              <a:rPr lang="en-GB" sz="1800" dirty="0">
                <a:solidFill>
                  <a:schemeClr val="accent1"/>
                </a:solidFill>
              </a:rPr>
              <a:t>The ratio of positive outcomes vs. outputs and collecting them in an Excel template available on the EVPA website</a:t>
            </a:r>
          </a:p>
          <a:p>
            <a:pPr lvl="1"/>
            <a:endParaRPr lang="de-AT" sz="1800" dirty="0">
              <a:solidFill>
                <a:schemeClr val="accent1"/>
              </a:solidFill>
            </a:endParaRPr>
          </a:p>
          <a:p>
            <a:pPr lvl="1"/>
            <a:r>
              <a:rPr lang="en-GB" sz="1800" dirty="0">
                <a:solidFill>
                  <a:schemeClr val="accent1"/>
                </a:solidFill>
              </a:rPr>
              <a:t>The investee SPOs, according to the objectives and indicators previously defined</a:t>
            </a:r>
            <a:endParaRPr lang="de-AT" sz="1800" dirty="0">
              <a:solidFill>
                <a:schemeClr val="accent1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7417DE3-7C03-4033-8507-56265E50F01B}"/>
              </a:ext>
            </a:extLst>
          </p:cNvPr>
          <p:cNvSpPr txBox="1">
            <a:spLocks/>
          </p:cNvSpPr>
          <p:nvPr/>
        </p:nvSpPr>
        <p:spPr>
          <a:xfrm>
            <a:off x="3455895" y="293278"/>
            <a:ext cx="5802406" cy="6264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b="1" kern="1200" cap="all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de-AT" sz="1400" i="1" cap="none" dirty="0">
                <a:solidFill>
                  <a:schemeClr val="accent4"/>
                </a:solidFill>
              </a:rPr>
              <a:t>Hover To The Top Of Your Screen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Select: „View Options“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Select: „Annotation“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Select: „Stamp“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Stamp!</a:t>
            </a:r>
            <a:endParaRPr lang="en-GB" sz="1400" i="1" cap="none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128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2">
            <a:extLst>
              <a:ext uri="{FF2B5EF4-FFF2-40B4-BE49-F238E27FC236}">
                <a16:creationId xmlns:a16="http://schemas.microsoft.com/office/drawing/2014/main" id="{4A0BEA48-7FC2-4C3D-B8D1-E9A1F5DEA37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773092" y="201816"/>
            <a:ext cx="2006531" cy="809404"/>
          </a:xfrm>
        </p:spPr>
        <p:txBody>
          <a:bodyPr>
            <a:normAutofit/>
          </a:bodyPr>
          <a:lstStyle/>
          <a:p>
            <a:pPr eaLnBrk="1" hangingPunct="1"/>
            <a:r>
              <a:rPr lang="en-GB" altLang="en-US" sz="2800" b="1" dirty="0">
                <a:solidFill>
                  <a:schemeClr val="accent2"/>
                </a:solidFill>
              </a:rPr>
              <a:t>QUIZ TIME</a:t>
            </a:r>
          </a:p>
        </p:txBody>
      </p:sp>
      <p:sp>
        <p:nvSpPr>
          <p:cNvPr id="243715" name="Content Placeholder 1">
            <a:extLst>
              <a:ext uri="{FF2B5EF4-FFF2-40B4-BE49-F238E27FC236}">
                <a16:creationId xmlns:a16="http://schemas.microsoft.com/office/drawing/2014/main" id="{D2A18480-4433-4FDF-8A97-B135ED0F451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982494" y="1505863"/>
            <a:ext cx="10377582" cy="42415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2000" b="1" dirty="0">
                <a:solidFill>
                  <a:schemeClr val="accent1"/>
                </a:solidFill>
              </a:rPr>
              <a:t>2/3: According to the EVPA 5-Steps-Framework, an investor </a:t>
            </a:r>
            <a:r>
              <a:rPr lang="en-GB" sz="2000" b="1" i="1" dirty="0">
                <a:solidFill>
                  <a:schemeClr val="accent1"/>
                </a:solidFill>
              </a:rPr>
              <a:t>for</a:t>
            </a:r>
            <a:r>
              <a:rPr lang="en-GB" sz="2000" b="1" dirty="0">
                <a:solidFill>
                  <a:schemeClr val="accent1"/>
                </a:solidFill>
              </a:rPr>
              <a:t> impact or business support organisation should collect and analyse data on:</a:t>
            </a:r>
          </a:p>
          <a:p>
            <a:pPr marL="0" indent="0">
              <a:buNone/>
            </a:pPr>
            <a:endParaRPr lang="en-GB" sz="1800" b="1" dirty="0">
              <a:solidFill>
                <a:schemeClr val="accent1"/>
              </a:solidFill>
            </a:endParaRPr>
          </a:p>
          <a:p>
            <a:pPr lvl="1"/>
            <a:r>
              <a:rPr lang="en-GB" sz="1800" b="1" i="1" dirty="0">
                <a:solidFill>
                  <a:schemeClr val="accent2"/>
                </a:solidFill>
              </a:rPr>
              <a:t>Specific indicators that measure its progress towards reaching its overarching social objectives</a:t>
            </a:r>
          </a:p>
          <a:p>
            <a:pPr lvl="1"/>
            <a:endParaRPr lang="de-AT" sz="1800" dirty="0">
              <a:solidFill>
                <a:schemeClr val="accent1"/>
              </a:solidFill>
            </a:endParaRPr>
          </a:p>
          <a:p>
            <a:pPr lvl="1"/>
            <a:endParaRPr lang="en-GB" sz="1800" dirty="0">
              <a:solidFill>
                <a:schemeClr val="accent1"/>
              </a:solidFill>
            </a:endParaRPr>
          </a:p>
          <a:p>
            <a:pPr lvl="1">
              <a:lnSpc>
                <a:spcPct val="100000"/>
              </a:lnSpc>
            </a:pPr>
            <a:r>
              <a:rPr lang="en-GB" sz="1800" b="1" i="1" dirty="0">
                <a:solidFill>
                  <a:schemeClr val="accent2"/>
                </a:solidFill>
              </a:rPr>
              <a:t>Time invested and/or € provided in non-financial support to its investees</a:t>
            </a:r>
          </a:p>
          <a:p>
            <a:pPr marL="457200" lvl="1" indent="0">
              <a:buNone/>
            </a:pPr>
            <a:endParaRPr lang="de-AT" sz="1800" dirty="0">
              <a:solidFill>
                <a:schemeClr val="accent1"/>
              </a:solidFill>
            </a:endParaRPr>
          </a:p>
          <a:p>
            <a:pPr lvl="1"/>
            <a:endParaRPr lang="de-AT" sz="1800" dirty="0">
              <a:solidFill>
                <a:schemeClr val="accent1"/>
              </a:solidFill>
            </a:endParaRPr>
          </a:p>
          <a:p>
            <a:pPr lvl="1"/>
            <a:r>
              <a:rPr lang="en-GB" sz="1800" dirty="0">
                <a:solidFill>
                  <a:schemeClr val="accent1"/>
                </a:solidFill>
              </a:rPr>
              <a:t>The ratio of positive outcomes vs. outputs and collecting them in an Excel template available on the EVPA website</a:t>
            </a:r>
          </a:p>
          <a:p>
            <a:pPr lvl="1"/>
            <a:endParaRPr lang="de-AT" sz="1800" dirty="0">
              <a:solidFill>
                <a:schemeClr val="accent1"/>
              </a:solidFill>
            </a:endParaRPr>
          </a:p>
          <a:p>
            <a:pPr lvl="1"/>
            <a:r>
              <a:rPr lang="en-GB" sz="1800" b="1" i="1" dirty="0">
                <a:solidFill>
                  <a:schemeClr val="accent2"/>
                </a:solidFill>
              </a:rPr>
              <a:t>The investee SPOs, according to the objectives and indicators previously defined</a:t>
            </a:r>
            <a:endParaRPr lang="de-AT" sz="1800" b="1" i="1" dirty="0">
              <a:solidFill>
                <a:schemeClr val="accent2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7417DE3-7C03-4033-8507-56265E50F01B}"/>
              </a:ext>
            </a:extLst>
          </p:cNvPr>
          <p:cNvSpPr txBox="1">
            <a:spLocks/>
          </p:cNvSpPr>
          <p:nvPr/>
        </p:nvSpPr>
        <p:spPr>
          <a:xfrm>
            <a:off x="3455895" y="293278"/>
            <a:ext cx="5802406" cy="6264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b="1" kern="1200" cap="all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de-AT" sz="1400" i="1" cap="none" dirty="0">
                <a:solidFill>
                  <a:schemeClr val="accent4"/>
                </a:solidFill>
              </a:rPr>
              <a:t>Hover To The Top Of Your Screen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Select: „View Options“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Select: „Annotation“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Select: „Stamp“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Stamp!</a:t>
            </a:r>
            <a:endParaRPr lang="en-GB" sz="1400" i="1" cap="none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92283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2">
            <a:extLst>
              <a:ext uri="{FF2B5EF4-FFF2-40B4-BE49-F238E27FC236}">
                <a16:creationId xmlns:a16="http://schemas.microsoft.com/office/drawing/2014/main" id="{4A0BEA48-7FC2-4C3D-B8D1-E9A1F5DEA37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773092" y="201816"/>
            <a:ext cx="2006531" cy="809404"/>
          </a:xfrm>
        </p:spPr>
        <p:txBody>
          <a:bodyPr>
            <a:normAutofit/>
          </a:bodyPr>
          <a:lstStyle/>
          <a:p>
            <a:pPr eaLnBrk="1" hangingPunct="1"/>
            <a:r>
              <a:rPr lang="en-GB" altLang="en-US" sz="2800" b="1" dirty="0">
                <a:solidFill>
                  <a:schemeClr val="accent2"/>
                </a:solidFill>
              </a:rPr>
              <a:t>QUIZ TIME</a:t>
            </a:r>
          </a:p>
        </p:txBody>
      </p:sp>
      <p:sp>
        <p:nvSpPr>
          <p:cNvPr id="243715" name="Content Placeholder 1">
            <a:extLst>
              <a:ext uri="{FF2B5EF4-FFF2-40B4-BE49-F238E27FC236}">
                <a16:creationId xmlns:a16="http://schemas.microsoft.com/office/drawing/2014/main" id="{D2A18480-4433-4FDF-8A97-B135ED0F451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982494" y="1505863"/>
            <a:ext cx="10377582" cy="4241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000" b="1" dirty="0">
                <a:solidFill>
                  <a:schemeClr val="accent1"/>
                </a:solidFill>
              </a:rPr>
              <a:t>3/3: The cost to support and maintain an SPO’s impact monitoring system (including personnel time and costs) should be part of the SPO’s budget and hence part of the […] in order to decide how costs should and/or could be split. </a:t>
            </a:r>
          </a:p>
          <a:p>
            <a:pPr marL="0" indent="0">
              <a:buNone/>
            </a:pPr>
            <a:endParaRPr lang="en-GB" sz="1800" b="1" dirty="0">
              <a:solidFill>
                <a:schemeClr val="accent1"/>
              </a:solidFill>
            </a:endParaRPr>
          </a:p>
          <a:p>
            <a:pPr lvl="1"/>
            <a:r>
              <a:rPr lang="en-GB" sz="1800" dirty="0">
                <a:solidFill>
                  <a:schemeClr val="accent1"/>
                </a:solidFill>
              </a:rPr>
              <a:t>…Statistical assessment of comparable regional data</a:t>
            </a:r>
          </a:p>
          <a:p>
            <a:pPr lvl="1"/>
            <a:endParaRPr lang="de-AT" sz="1800" dirty="0">
              <a:solidFill>
                <a:schemeClr val="accent1"/>
              </a:solidFill>
            </a:endParaRPr>
          </a:p>
          <a:p>
            <a:pPr lvl="1"/>
            <a:r>
              <a:rPr lang="en-GB" sz="1800" dirty="0">
                <a:solidFill>
                  <a:schemeClr val="accent1"/>
                </a:solidFill>
              </a:rPr>
              <a:t>…a collaboration agreement developed by the staff of the SPO</a:t>
            </a:r>
          </a:p>
          <a:p>
            <a:pPr lvl="1"/>
            <a:endParaRPr lang="de-AT" sz="1800" b="1" i="1" dirty="0">
              <a:solidFill>
                <a:schemeClr val="accent2"/>
              </a:solidFill>
            </a:endParaRPr>
          </a:p>
          <a:p>
            <a:pPr lvl="1"/>
            <a:r>
              <a:rPr lang="en-GB" sz="1800" dirty="0">
                <a:solidFill>
                  <a:schemeClr val="accent1"/>
                </a:solidFill>
              </a:rPr>
              <a:t>…Deal structuring with the investor/grant-maker</a:t>
            </a:r>
            <a:endParaRPr lang="de-AT" sz="1800" dirty="0">
              <a:solidFill>
                <a:schemeClr val="accent1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7417DE3-7C03-4033-8507-56265E50F01B}"/>
              </a:ext>
            </a:extLst>
          </p:cNvPr>
          <p:cNvSpPr txBox="1">
            <a:spLocks/>
          </p:cNvSpPr>
          <p:nvPr/>
        </p:nvSpPr>
        <p:spPr>
          <a:xfrm>
            <a:off x="3455895" y="293278"/>
            <a:ext cx="5802406" cy="6264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b="1" kern="1200" cap="all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de-AT" sz="1400" i="1" cap="none" dirty="0">
                <a:solidFill>
                  <a:schemeClr val="accent4"/>
                </a:solidFill>
              </a:rPr>
              <a:t>Hover To The Top Of Your Screen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Select: „View Options“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Select: „Annotation“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Select: „Stamp“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Stamp!</a:t>
            </a:r>
            <a:endParaRPr lang="en-GB" sz="1400" i="1" cap="none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60790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2">
            <a:extLst>
              <a:ext uri="{FF2B5EF4-FFF2-40B4-BE49-F238E27FC236}">
                <a16:creationId xmlns:a16="http://schemas.microsoft.com/office/drawing/2014/main" id="{4A0BEA48-7FC2-4C3D-B8D1-E9A1F5DEA37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773092" y="201816"/>
            <a:ext cx="2006531" cy="809404"/>
          </a:xfrm>
        </p:spPr>
        <p:txBody>
          <a:bodyPr>
            <a:normAutofit/>
          </a:bodyPr>
          <a:lstStyle/>
          <a:p>
            <a:pPr eaLnBrk="1" hangingPunct="1"/>
            <a:r>
              <a:rPr lang="en-GB" altLang="en-US" sz="2800" b="1" dirty="0">
                <a:solidFill>
                  <a:schemeClr val="accent2"/>
                </a:solidFill>
              </a:rPr>
              <a:t>QUIZ TIME</a:t>
            </a:r>
          </a:p>
        </p:txBody>
      </p:sp>
      <p:sp>
        <p:nvSpPr>
          <p:cNvPr id="243715" name="Content Placeholder 1">
            <a:extLst>
              <a:ext uri="{FF2B5EF4-FFF2-40B4-BE49-F238E27FC236}">
                <a16:creationId xmlns:a16="http://schemas.microsoft.com/office/drawing/2014/main" id="{D2A18480-4433-4FDF-8A97-B135ED0F451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982494" y="1505863"/>
            <a:ext cx="10377582" cy="4241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000" b="1" dirty="0">
                <a:solidFill>
                  <a:schemeClr val="accent1"/>
                </a:solidFill>
              </a:rPr>
              <a:t>3/3: The cost to support and maintain an SPO’s impact monitoring system (including personnel time and costs) should be part of the SPO’s budget and hence part of the […] in order to decide how costs should and/or could be split. </a:t>
            </a:r>
          </a:p>
          <a:p>
            <a:pPr marL="0" indent="0">
              <a:buNone/>
            </a:pPr>
            <a:endParaRPr lang="en-GB" sz="1800" b="1" dirty="0">
              <a:solidFill>
                <a:schemeClr val="accent1"/>
              </a:solidFill>
            </a:endParaRPr>
          </a:p>
          <a:p>
            <a:pPr lvl="1"/>
            <a:r>
              <a:rPr lang="en-GB" sz="1800" dirty="0">
                <a:solidFill>
                  <a:schemeClr val="accent1"/>
                </a:solidFill>
              </a:rPr>
              <a:t>…Statistical assessment of comparable regional data</a:t>
            </a:r>
          </a:p>
          <a:p>
            <a:pPr lvl="1"/>
            <a:endParaRPr lang="de-AT" sz="1800" dirty="0">
              <a:solidFill>
                <a:schemeClr val="accent1"/>
              </a:solidFill>
            </a:endParaRPr>
          </a:p>
          <a:p>
            <a:pPr lvl="1"/>
            <a:r>
              <a:rPr lang="en-GB" sz="1800" dirty="0">
                <a:solidFill>
                  <a:schemeClr val="accent1"/>
                </a:solidFill>
              </a:rPr>
              <a:t>…a collaboration agreement developed by the staff of the SPO</a:t>
            </a:r>
          </a:p>
          <a:p>
            <a:pPr lvl="1"/>
            <a:endParaRPr lang="de-AT" sz="1800" b="1" i="1" dirty="0">
              <a:solidFill>
                <a:schemeClr val="accent2"/>
              </a:solidFill>
            </a:endParaRPr>
          </a:p>
          <a:p>
            <a:pPr lvl="1"/>
            <a:r>
              <a:rPr lang="en-GB" sz="1800" b="1" i="1" dirty="0">
                <a:solidFill>
                  <a:schemeClr val="accent2"/>
                </a:solidFill>
              </a:rPr>
              <a:t>…Deal structuring with the investor/grant-maker</a:t>
            </a:r>
            <a:endParaRPr lang="de-AT" sz="1800" b="1" i="1" dirty="0">
              <a:solidFill>
                <a:schemeClr val="accent2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7417DE3-7C03-4033-8507-56265E50F01B}"/>
              </a:ext>
            </a:extLst>
          </p:cNvPr>
          <p:cNvSpPr txBox="1">
            <a:spLocks/>
          </p:cNvSpPr>
          <p:nvPr/>
        </p:nvSpPr>
        <p:spPr>
          <a:xfrm>
            <a:off x="3455895" y="293278"/>
            <a:ext cx="5802406" cy="6264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b="1" kern="1200" cap="all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de-AT" sz="1400" i="1" cap="none" dirty="0">
                <a:solidFill>
                  <a:schemeClr val="accent4"/>
                </a:solidFill>
              </a:rPr>
              <a:t>Hover To The Top Of Your Screen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Select: „View Options“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Select: „Annotation“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Select: „Stamp“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Stamp!</a:t>
            </a:r>
            <a:endParaRPr lang="en-GB" sz="1400" i="1" cap="none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32310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/>
              <a:t>RECAP Step 5:</a:t>
            </a:r>
            <a:br>
              <a:rPr lang="en-GB" sz="4000" dirty="0"/>
            </a:br>
            <a:r>
              <a:rPr lang="en-GB" sz="4000" dirty="0"/>
              <a:t>monitoring &amp; reporting at </a:t>
            </a:r>
            <a:r>
              <a:rPr lang="en-GB" sz="4000" dirty="0" err="1"/>
              <a:t>spo</a:t>
            </a:r>
            <a:r>
              <a:rPr lang="en-GB" sz="4000" dirty="0"/>
              <a:t> level</a:t>
            </a:r>
            <a:endParaRPr lang="en-GB" sz="2500" dirty="0">
              <a:solidFill>
                <a:schemeClr val="accent2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1A6C91-9117-46A6-B294-756887E6B6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en-GB"/>
          </a:p>
        </p:txBody>
      </p:sp>
      <p:pic>
        <p:nvPicPr>
          <p:cNvPr id="4" name="Immagine 6">
            <a:extLst>
              <a:ext uri="{FF2B5EF4-FFF2-40B4-BE49-F238E27FC236}">
                <a16:creationId xmlns:a16="http://schemas.microsoft.com/office/drawing/2014/main" id="{DC3106E2-E36E-4911-B39B-9E1613D6E3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00" y="373175"/>
            <a:ext cx="5731471" cy="918882"/>
          </a:xfrm>
          <a:prstGeom prst="rect">
            <a:avLst/>
          </a:prstGeom>
        </p:spPr>
      </p:pic>
      <p:pic>
        <p:nvPicPr>
          <p:cNvPr id="5" name="Immagine 14" descr="Immagine che contiene testo&#10;&#10;Descrizione generata automaticamente">
            <a:extLst>
              <a:ext uri="{FF2B5EF4-FFF2-40B4-BE49-F238E27FC236}">
                <a16:creationId xmlns:a16="http://schemas.microsoft.com/office/drawing/2014/main" id="{0CA738EA-8358-4F3C-92F1-4AE156C25B1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421" y="1578416"/>
            <a:ext cx="1887856" cy="317775"/>
          </a:xfrm>
          <a:prstGeom prst="rect">
            <a:avLst/>
          </a:prstGeom>
        </p:spPr>
      </p:pic>
      <p:pic>
        <p:nvPicPr>
          <p:cNvPr id="6" name="Picture 5" descr="S:\Research and Policy Department\TRAINING\EVPA Training\2016\IM_workshop_SVI\comms\SVUK_logos\Social Value UK logo white_small.jpg">
            <a:extLst>
              <a:ext uri="{FF2B5EF4-FFF2-40B4-BE49-F238E27FC236}">
                <a16:creationId xmlns:a16="http://schemas.microsoft.com/office/drawing/2014/main" id="{B1698328-420E-4E0B-9F62-8F624EED9A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8925" y="1478354"/>
            <a:ext cx="1680766" cy="47524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99673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kstvak 10"/>
          <p:cNvSpPr txBox="1"/>
          <p:nvPr/>
        </p:nvSpPr>
        <p:spPr>
          <a:xfrm>
            <a:off x="5069478" y="2260071"/>
            <a:ext cx="6453929" cy="2123654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marL="457189" indent="-457189">
              <a:buFont typeface="Arial" panose="020B0604020202020204" pitchFamily="34" charset="0"/>
              <a:buChar char="•"/>
            </a:pPr>
            <a:r>
              <a:rPr lang="en-GB" sz="2600" b="1" dirty="0">
                <a:solidFill>
                  <a:srgbClr val="E46B5C"/>
                </a:solidFill>
                <a:latin typeface="+mj-lt"/>
                <a:ea typeface="Roboto Light" charset="0"/>
                <a:cs typeface="Roboto Light" charset="0"/>
              </a:rPr>
              <a:t>Monitoring</a:t>
            </a:r>
            <a:r>
              <a:rPr lang="en-GB" sz="2600" dirty="0">
                <a:solidFill>
                  <a:srgbClr val="2B5293"/>
                </a:solidFill>
                <a:latin typeface="+mj-lt"/>
                <a:ea typeface="Roboto Light" charset="0"/>
                <a:cs typeface="Roboto Light" charset="0"/>
              </a:rPr>
              <a:t>: track progress against (deviation from) indicators &amp; objectives</a:t>
            </a:r>
          </a:p>
          <a:p>
            <a:pPr marL="457189" indent="-457189">
              <a:buFont typeface="Arial" panose="020B0604020202020204" pitchFamily="34" charset="0"/>
              <a:buChar char="•"/>
            </a:pPr>
            <a:r>
              <a:rPr lang="en-GB" sz="2600" b="1" dirty="0">
                <a:solidFill>
                  <a:srgbClr val="E46B5C"/>
                </a:solidFill>
                <a:latin typeface="+mj-lt"/>
                <a:ea typeface="Roboto Light" charset="0"/>
                <a:cs typeface="Roboto Light" charset="0"/>
              </a:rPr>
              <a:t>Reporting</a:t>
            </a:r>
            <a:r>
              <a:rPr lang="en-GB" sz="2600" dirty="0">
                <a:solidFill>
                  <a:srgbClr val="2B5293"/>
                </a:solidFill>
                <a:latin typeface="+mj-lt"/>
                <a:ea typeface="Roboto Light" charset="0"/>
                <a:cs typeface="Roboto Light" charset="0"/>
              </a:rPr>
              <a:t>: transforming data into presentable formats, relevant for key stakeholders (may need &gt;1 report)</a:t>
            </a:r>
          </a:p>
        </p:txBody>
      </p:sp>
      <p:sp>
        <p:nvSpPr>
          <p:cNvPr id="9" name="Tekstvak 8"/>
          <p:cNvSpPr txBox="1"/>
          <p:nvPr/>
        </p:nvSpPr>
        <p:spPr>
          <a:xfrm>
            <a:off x="5920900" y="311835"/>
            <a:ext cx="5889107" cy="400105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 algn="r"/>
            <a:r>
              <a:rPr lang="nl-NL" b="1" dirty="0">
                <a:solidFill>
                  <a:srgbClr val="E46B5C"/>
                </a:solidFill>
                <a:latin typeface="+mj-lt"/>
                <a:ea typeface="Roboto" charset="0"/>
                <a:cs typeface="Roboto" charset="0"/>
              </a:rPr>
              <a:t>IM PROCESS/ </a:t>
            </a:r>
            <a:r>
              <a:rPr lang="nl-NL" dirty="0">
                <a:solidFill>
                  <a:srgbClr val="E46B5C"/>
                </a:solidFill>
                <a:latin typeface="+mj-lt"/>
                <a:ea typeface="Roboto" charset="0"/>
                <a:cs typeface="Roboto" charset="0"/>
              </a:rPr>
              <a:t>STEP 5: MONITORING &amp; REPORTING</a:t>
            </a:r>
          </a:p>
        </p:txBody>
      </p:sp>
      <p:pic>
        <p:nvPicPr>
          <p:cNvPr id="6" name="Picture 5" descr="Managing Impact_5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1785" y="1371126"/>
            <a:ext cx="4273063" cy="4273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898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Title 1"/>
          <p:cNvSpPr>
            <a:spLocks noGrp="1"/>
          </p:cNvSpPr>
          <p:nvPr>
            <p:ph type="title" idx="4294967295"/>
          </p:nvPr>
        </p:nvSpPr>
        <p:spPr>
          <a:xfrm>
            <a:off x="7002718" y="228242"/>
            <a:ext cx="4943475" cy="373062"/>
          </a:xfrm>
          <a:noFill/>
        </p:spPr>
        <p:txBody>
          <a:bodyPr vert="horz" wrap="none" lIns="121917" tIns="60958" rIns="121917" bIns="60958" rtlCol="0" anchor="ctr">
            <a:spAutoFit/>
          </a:bodyPr>
          <a:lstStyle/>
          <a:p>
            <a:pPr algn="r"/>
            <a:r>
              <a:rPr lang="en-US" altLang="en-US" sz="1800" b="1" dirty="0">
                <a:solidFill>
                  <a:srgbClr val="E46B5C"/>
                </a:solidFill>
                <a:latin typeface="+mn-lt"/>
                <a:ea typeface="Roboto" charset="0"/>
                <a:cs typeface="Roboto" charset="0"/>
              </a:rPr>
              <a:t>KEY ISSUES IN REPORTING TO MAXIMISE</a:t>
            </a:r>
          </a:p>
        </p:txBody>
      </p:sp>
      <p:sp>
        <p:nvSpPr>
          <p:cNvPr id="154627" name="Content Placeholder 1"/>
          <p:cNvSpPr>
            <a:spLocks noGrp="1"/>
          </p:cNvSpPr>
          <p:nvPr>
            <p:ph idx="4294967295"/>
          </p:nvPr>
        </p:nvSpPr>
        <p:spPr>
          <a:xfrm>
            <a:off x="2290916" y="1702926"/>
            <a:ext cx="7610168" cy="3452147"/>
          </a:xfrm>
        </p:spPr>
        <p:txBody>
          <a:bodyPr>
            <a:normAutofit/>
          </a:bodyPr>
          <a:lstStyle/>
          <a:p>
            <a:r>
              <a:rPr lang="en-US" altLang="en-US" sz="3000" dirty="0">
                <a:solidFill>
                  <a:srgbClr val="2B5293"/>
                </a:solidFill>
                <a:ea typeface="Roboto Light" panose="02000000000000000000" pitchFamily="2" charset="0"/>
                <a:cs typeface="Roboto Light" panose="02000000000000000000" pitchFamily="2" charset="0"/>
              </a:rPr>
              <a:t>Proportionality</a:t>
            </a:r>
          </a:p>
          <a:p>
            <a:r>
              <a:rPr lang="en-US" altLang="en-US" sz="3000" dirty="0">
                <a:solidFill>
                  <a:srgbClr val="2B5293"/>
                </a:solidFill>
                <a:ea typeface="Roboto Light" panose="02000000000000000000" pitchFamily="2" charset="0"/>
                <a:cs typeface="Roboto Light" panose="02000000000000000000" pitchFamily="2" charset="0"/>
              </a:rPr>
              <a:t>Getting enough data to set a budget</a:t>
            </a:r>
          </a:p>
          <a:p>
            <a:r>
              <a:rPr lang="en-US" altLang="en-US" sz="3000" dirty="0">
                <a:solidFill>
                  <a:srgbClr val="2B5293"/>
                </a:solidFill>
                <a:ea typeface="Roboto Light" panose="02000000000000000000" pitchFamily="2" charset="0"/>
                <a:cs typeface="Roboto Light" panose="02000000000000000000" pitchFamily="2" charset="0"/>
              </a:rPr>
              <a:t>Answering all impact question</a:t>
            </a:r>
          </a:p>
          <a:p>
            <a:r>
              <a:rPr lang="en-US" altLang="en-US" sz="3000" dirty="0">
                <a:solidFill>
                  <a:srgbClr val="2B5293"/>
                </a:solidFill>
                <a:ea typeface="Roboto Light" panose="02000000000000000000" pitchFamily="2" charset="0"/>
                <a:cs typeface="Roboto Light" panose="02000000000000000000" pitchFamily="2" charset="0"/>
              </a:rPr>
              <a:t>Frequent data collection</a:t>
            </a:r>
          </a:p>
          <a:p>
            <a:r>
              <a:rPr lang="en-US" altLang="en-US" sz="3000" dirty="0">
                <a:solidFill>
                  <a:srgbClr val="2B5293"/>
                </a:solidFill>
                <a:ea typeface="Roboto Light" panose="02000000000000000000" pitchFamily="2" charset="0"/>
                <a:cs typeface="Roboto Light" panose="02000000000000000000" pitchFamily="2" charset="0"/>
              </a:rPr>
              <a:t>Involve stakeholders</a:t>
            </a:r>
          </a:p>
          <a:p>
            <a:r>
              <a:rPr lang="en-US" altLang="en-US" sz="3000" dirty="0">
                <a:solidFill>
                  <a:srgbClr val="2B5293"/>
                </a:solidFill>
                <a:ea typeface="Roboto Light" panose="02000000000000000000" pitchFamily="2" charset="0"/>
                <a:cs typeface="Roboto Light" panose="02000000000000000000" pitchFamily="2" charset="0"/>
              </a:rPr>
              <a:t>Alignment with the audience and purpose</a:t>
            </a:r>
            <a:endParaRPr lang="en-US" altLang="en-US" sz="2400" dirty="0">
              <a:solidFill>
                <a:srgbClr val="2B5293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1783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Title 1"/>
          <p:cNvSpPr>
            <a:spLocks noGrp="1"/>
          </p:cNvSpPr>
          <p:nvPr>
            <p:ph type="title" idx="4294967295"/>
          </p:nvPr>
        </p:nvSpPr>
        <p:spPr>
          <a:xfrm>
            <a:off x="9442885" y="228570"/>
            <a:ext cx="2503308" cy="372406"/>
          </a:xfrm>
          <a:noFill/>
        </p:spPr>
        <p:txBody>
          <a:bodyPr vert="horz" wrap="none" lIns="121917" tIns="60958" rIns="121917" bIns="60958" rtlCol="0" anchor="ctr">
            <a:spAutoFit/>
          </a:bodyPr>
          <a:lstStyle/>
          <a:p>
            <a:pPr algn="r"/>
            <a:r>
              <a:rPr lang="en-US" altLang="en-US" sz="1800" b="1" dirty="0">
                <a:solidFill>
                  <a:srgbClr val="E46B5C"/>
                </a:solidFill>
                <a:latin typeface="+mn-lt"/>
                <a:ea typeface="Roboto" charset="0"/>
                <a:cs typeface="Roboto" charset="0"/>
              </a:rPr>
              <a:t>MATERIAL IMPACTS</a:t>
            </a:r>
          </a:p>
        </p:txBody>
      </p:sp>
      <p:sp>
        <p:nvSpPr>
          <p:cNvPr id="154627" name="Content Placeholder 1"/>
          <p:cNvSpPr>
            <a:spLocks noGrp="1"/>
          </p:cNvSpPr>
          <p:nvPr>
            <p:ph idx="4294967295"/>
          </p:nvPr>
        </p:nvSpPr>
        <p:spPr>
          <a:xfrm>
            <a:off x="1189702" y="1378052"/>
            <a:ext cx="9812595" cy="4101895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altLang="en-US" sz="2400" dirty="0">
                <a:solidFill>
                  <a:srgbClr val="2B5293"/>
                </a:solidFill>
                <a:ea typeface="Roboto Light" panose="02000000000000000000" pitchFamily="2" charset="0"/>
                <a:cs typeface="Roboto Light" panose="02000000000000000000" pitchFamily="2" charset="0"/>
              </a:rPr>
              <a:t>Materiality is about making judgements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altLang="en-US" i="1" dirty="0">
                <a:solidFill>
                  <a:srgbClr val="2B5293"/>
                </a:solidFill>
                <a:ea typeface="Roboto Light" panose="02000000000000000000" pitchFamily="2" charset="0"/>
                <a:cs typeface="Roboto Light" panose="02000000000000000000" pitchFamily="2" charset="0"/>
              </a:rPr>
              <a:t>Need to establish internal judgements on appropriate thresholds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altLang="en-US" sz="2400" dirty="0">
              <a:solidFill>
                <a:srgbClr val="2B5293"/>
              </a:solidFill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altLang="en-US" sz="2400" dirty="0">
                <a:solidFill>
                  <a:srgbClr val="2B5293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Material changes matter to those affected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altLang="en-US" sz="2400" dirty="0">
              <a:solidFill>
                <a:srgbClr val="2B5293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altLang="en-US" sz="2400" dirty="0">
                <a:solidFill>
                  <a:srgbClr val="2B5293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Material changes need to be managed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altLang="en-US" sz="2400" dirty="0">
              <a:solidFill>
                <a:srgbClr val="2B5293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altLang="en-US" sz="2400" dirty="0">
                <a:solidFill>
                  <a:srgbClr val="2B5293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Establishing the boundaries to your impact management framework 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altLang="en-US" i="1" dirty="0">
                <a:solidFill>
                  <a:srgbClr val="2B5293"/>
                </a:solidFill>
              </a:rPr>
              <a:t>What impacts are included and what are excluded from analysis and management</a:t>
            </a:r>
          </a:p>
        </p:txBody>
      </p:sp>
    </p:spTree>
    <p:extLst>
      <p:ext uri="{BB962C8B-B14F-4D97-AF65-F5344CB8AC3E}">
        <p14:creationId xmlns:p14="http://schemas.microsoft.com/office/powerpoint/2010/main" val="1487523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7">
            <a:extLst>
              <a:ext uri="{FF2B5EF4-FFF2-40B4-BE49-F238E27FC236}">
                <a16:creationId xmlns:a16="http://schemas.microsoft.com/office/drawing/2014/main" id="{1411CCED-C715-7042-B085-42CEEAD33374}"/>
              </a:ext>
            </a:extLst>
          </p:cNvPr>
          <p:cNvSpPr txBox="1">
            <a:spLocks/>
          </p:cNvSpPr>
          <p:nvPr/>
        </p:nvSpPr>
        <p:spPr>
          <a:xfrm>
            <a:off x="731404" y="6093296"/>
            <a:ext cx="8064500" cy="2728119"/>
          </a:xfrm>
          <a:prstGeom prst="rect">
            <a:avLst/>
          </a:prstGeom>
        </p:spPr>
        <p:txBody>
          <a:bodyPr/>
          <a:lstStyle>
            <a:lvl1pPr algn="l" defTabSz="8255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8800" b="0" i="0" kern="1200">
                <a:solidFill>
                  <a:schemeClr val="tx1"/>
                </a:solidFill>
                <a:latin typeface="LetoSans-Thin" panose="02000203000000000000" pitchFamily="2" charset="0"/>
                <a:ea typeface="Open Sans" charset="0"/>
                <a:cs typeface="Open Sans" charset="0"/>
                <a:sym typeface="Poppins" charset="0"/>
              </a:defRPr>
            </a:lvl1pPr>
            <a:lvl2pPr indent="228600" algn="l" defTabSz="825500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9B9A9C"/>
                </a:solidFill>
                <a:latin typeface="Open Sans" charset="0"/>
                <a:ea typeface="Open Sans" charset="0"/>
                <a:cs typeface="Open Sans" charset="0"/>
                <a:sym typeface="Poppins" charset="0"/>
              </a:defRPr>
            </a:lvl2pPr>
            <a:lvl3pPr indent="457200" algn="l" defTabSz="825500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9B9A9C"/>
                </a:solidFill>
                <a:latin typeface="Open Sans" charset="0"/>
                <a:ea typeface="Open Sans" charset="0"/>
                <a:cs typeface="Open Sans" charset="0"/>
                <a:sym typeface="Poppins" charset="0"/>
              </a:defRPr>
            </a:lvl3pPr>
            <a:lvl4pPr indent="685800" algn="l" defTabSz="825500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9B9A9C"/>
                </a:solidFill>
                <a:latin typeface="Open Sans" charset="0"/>
                <a:ea typeface="Open Sans" charset="0"/>
                <a:cs typeface="Open Sans" charset="0"/>
                <a:sym typeface="Poppins" charset="0"/>
              </a:defRPr>
            </a:lvl4pPr>
            <a:lvl5pPr indent="914400" algn="l" defTabSz="825500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9B9A9C"/>
                </a:solidFill>
                <a:latin typeface="Open Sans" charset="0"/>
                <a:ea typeface="Open Sans" charset="0"/>
                <a:cs typeface="Open Sans" charset="0"/>
                <a:sym typeface="Poppins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sz="4400" dirty="0"/>
          </a:p>
        </p:txBody>
      </p:sp>
      <p:cxnSp>
        <p:nvCxnSpPr>
          <p:cNvPr id="5" name="Gerade Verbindung 6">
            <a:extLst>
              <a:ext uri="{FF2B5EF4-FFF2-40B4-BE49-F238E27FC236}">
                <a16:creationId xmlns:a16="http://schemas.microsoft.com/office/drawing/2014/main" id="{94947CEB-C056-4641-82C3-C1ED47DC6979}"/>
              </a:ext>
            </a:extLst>
          </p:cNvPr>
          <p:cNvCxnSpPr/>
          <p:nvPr/>
        </p:nvCxnSpPr>
        <p:spPr>
          <a:xfrm>
            <a:off x="5245874" y="4581822"/>
            <a:ext cx="268406" cy="0"/>
          </a:xfrm>
          <a:prstGeom prst="line">
            <a:avLst/>
          </a:prstGeom>
          <a:ln w="762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kstvak 4">
            <a:extLst>
              <a:ext uri="{FF2B5EF4-FFF2-40B4-BE49-F238E27FC236}">
                <a16:creationId xmlns:a16="http://schemas.microsoft.com/office/drawing/2014/main" id="{B868017B-7D9C-4C42-91C7-21A62D812E21}"/>
              </a:ext>
            </a:extLst>
          </p:cNvPr>
          <p:cNvSpPr txBox="1"/>
          <p:nvPr/>
        </p:nvSpPr>
        <p:spPr>
          <a:xfrm>
            <a:off x="2400323" y="1413885"/>
            <a:ext cx="321116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sz="1500" baseline="0" dirty="0">
                <a:solidFill>
                  <a:schemeClr val="accent1"/>
                </a:solidFill>
                <a:latin typeface="+mj-lt"/>
                <a:ea typeface="Roboto" charset="0"/>
                <a:cs typeface="Roboto" charset="0"/>
              </a:rPr>
              <a:t>EVPA</a:t>
            </a:r>
            <a:br>
              <a:rPr lang="nl-NL" sz="1500" baseline="0" dirty="0">
                <a:solidFill>
                  <a:schemeClr val="accent1"/>
                </a:solidFill>
                <a:latin typeface="+mj-lt"/>
                <a:ea typeface="Roboto" charset="0"/>
                <a:cs typeface="Roboto" charset="0"/>
              </a:rPr>
            </a:br>
            <a:r>
              <a:rPr lang="nl-NL" sz="1500" baseline="0" dirty="0">
                <a:solidFill>
                  <a:schemeClr val="accent1"/>
                </a:solidFill>
                <a:latin typeface="+mj-lt"/>
                <a:ea typeface="Roboto" charset="0"/>
                <a:cs typeface="Roboto" charset="0"/>
              </a:rPr>
              <a:t>RUE ROYALE 94</a:t>
            </a:r>
          </a:p>
          <a:p>
            <a:pPr algn="r"/>
            <a:r>
              <a:rPr lang="nl-NL" sz="1500" baseline="0" dirty="0">
                <a:solidFill>
                  <a:schemeClr val="accent1"/>
                </a:solidFill>
                <a:latin typeface="+mj-lt"/>
                <a:ea typeface="Roboto" charset="0"/>
                <a:cs typeface="Roboto" charset="0"/>
              </a:rPr>
              <a:t>B-1000 BRUSSELS</a:t>
            </a:r>
          </a:p>
          <a:p>
            <a:pPr algn="r"/>
            <a:endParaRPr lang="nl-NL" sz="1500" baseline="0" dirty="0">
              <a:solidFill>
                <a:schemeClr val="accent1"/>
              </a:solidFill>
              <a:latin typeface="+mj-lt"/>
              <a:ea typeface="Roboto" charset="0"/>
              <a:cs typeface="Roboto" charset="0"/>
            </a:endParaRPr>
          </a:p>
          <a:p>
            <a:pPr algn="r"/>
            <a:r>
              <a:rPr lang="nl-NL" sz="1500" baseline="0" dirty="0">
                <a:solidFill>
                  <a:schemeClr val="accent1"/>
                </a:solidFill>
                <a:latin typeface="+mj-lt"/>
                <a:ea typeface="Roboto" charset="0"/>
                <a:cs typeface="Roboto" charset="0"/>
              </a:rPr>
              <a:t>T +32 2 513 21 31</a:t>
            </a:r>
          </a:p>
          <a:p>
            <a:pPr algn="r"/>
            <a:r>
              <a:rPr lang="nl-NL" sz="1500" baseline="0" dirty="0">
                <a:solidFill>
                  <a:schemeClr val="accent1"/>
                </a:solidFill>
                <a:latin typeface="+mj-lt"/>
                <a:ea typeface="Roboto" charset="0"/>
                <a:cs typeface="Roboto" charset="0"/>
              </a:rPr>
              <a:t>info@evpa.eu.com</a:t>
            </a:r>
          </a:p>
          <a:p>
            <a:pPr algn="r"/>
            <a:endParaRPr lang="nl-NL" sz="1500" baseline="0" dirty="0">
              <a:solidFill>
                <a:schemeClr val="accent1"/>
              </a:solidFill>
              <a:latin typeface="+mj-lt"/>
              <a:ea typeface="Roboto" charset="0"/>
              <a:cs typeface="Roboto" charset="0"/>
            </a:endParaRPr>
          </a:p>
          <a:p>
            <a:pPr algn="r"/>
            <a:r>
              <a:rPr lang="nl-NL" sz="1500" baseline="0" dirty="0">
                <a:solidFill>
                  <a:schemeClr val="accent1"/>
                </a:solidFill>
                <a:latin typeface="+mj-lt"/>
                <a:ea typeface="Roboto" charset="0"/>
                <a:cs typeface="Roboto" charset="0"/>
              </a:rPr>
              <a:t>     </a:t>
            </a:r>
            <a:r>
              <a:rPr lang="nl-NL" sz="1500" baseline="0" dirty="0" err="1">
                <a:solidFill>
                  <a:schemeClr val="accent1"/>
                </a:solidFill>
                <a:latin typeface="+mj-lt"/>
                <a:ea typeface="Roboto" charset="0"/>
                <a:cs typeface="Roboto" charset="0"/>
              </a:rPr>
              <a:t>EVPAupdates</a:t>
            </a:r>
            <a:r>
              <a:rPr lang="nl-NL" sz="1500" baseline="0" dirty="0">
                <a:solidFill>
                  <a:schemeClr val="accent1"/>
                </a:solidFill>
                <a:latin typeface="+mj-lt"/>
                <a:ea typeface="Roboto" charset="0"/>
                <a:cs typeface="Roboto" charset="0"/>
              </a:rPr>
              <a:t>      </a:t>
            </a:r>
          </a:p>
          <a:p>
            <a:pPr algn="r"/>
            <a:r>
              <a:rPr lang="nl-NL" sz="1500" baseline="0" dirty="0">
                <a:solidFill>
                  <a:schemeClr val="accent1"/>
                </a:solidFill>
                <a:latin typeface="+mj-lt"/>
                <a:ea typeface="Roboto" charset="0"/>
                <a:cs typeface="Roboto" charset="0"/>
              </a:rPr>
              <a:t>     </a:t>
            </a:r>
            <a:r>
              <a:rPr lang="nl-NL" sz="1500" baseline="0" dirty="0" err="1">
                <a:solidFill>
                  <a:schemeClr val="accent1"/>
                </a:solidFill>
                <a:latin typeface="+mj-lt"/>
                <a:ea typeface="Roboto" charset="0"/>
                <a:cs typeface="Roboto" charset="0"/>
              </a:rPr>
              <a:t>evpa</a:t>
            </a:r>
            <a:endParaRPr lang="nl-NL" sz="1500" baseline="0" dirty="0">
              <a:solidFill>
                <a:schemeClr val="accent1"/>
              </a:solidFill>
              <a:latin typeface="+mj-lt"/>
              <a:ea typeface="Roboto" charset="0"/>
              <a:cs typeface="Roboto" charset="0"/>
            </a:endParaRPr>
          </a:p>
          <a:p>
            <a:pPr algn="r"/>
            <a:r>
              <a:rPr lang="nl-NL" sz="1500" baseline="0" dirty="0">
                <a:solidFill>
                  <a:schemeClr val="accent1"/>
                </a:solidFill>
                <a:latin typeface="+mj-lt"/>
                <a:ea typeface="Roboto" charset="0"/>
                <a:cs typeface="Roboto" charset="0"/>
              </a:rPr>
              <a:t>     @_EVPA_</a:t>
            </a:r>
          </a:p>
          <a:p>
            <a:pPr algn="r"/>
            <a:endParaRPr lang="nl-NL" sz="1500" baseline="0" dirty="0">
              <a:solidFill>
                <a:schemeClr val="tx2"/>
              </a:solidFill>
              <a:latin typeface="+mj-lt"/>
              <a:ea typeface="Roboto" charset="0"/>
              <a:cs typeface="Roboto" charset="0"/>
            </a:endParaRPr>
          </a:p>
          <a:p>
            <a:pPr algn="r"/>
            <a:r>
              <a:rPr lang="nl-NL" sz="1500" baseline="0" dirty="0">
                <a:solidFill>
                  <a:schemeClr val="accent2"/>
                </a:solidFill>
                <a:latin typeface="+mj-lt"/>
                <a:ea typeface="Roboto" charset="0"/>
                <a:cs typeface="Roboto" charset="0"/>
              </a:rPr>
              <a:t>www.evpa.eu.com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C58BAC6-446A-41EB-B776-A1EEFC7C0D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4664" y="1413885"/>
            <a:ext cx="3387434" cy="975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2784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EVPA">
      <a:dk1>
        <a:sysClr val="windowText" lastClr="000000"/>
      </a:dk1>
      <a:lt1>
        <a:sysClr val="window" lastClr="FFFFFF"/>
      </a:lt1>
      <a:dk2>
        <a:srgbClr val="1E2758"/>
      </a:dk2>
      <a:lt2>
        <a:srgbClr val="EEECE1"/>
      </a:lt2>
      <a:accent1>
        <a:srgbClr val="2F52A0"/>
      </a:accent1>
      <a:accent2>
        <a:srgbClr val="ED6A5B"/>
      </a:accent2>
      <a:accent3>
        <a:srgbClr val="C16277"/>
      </a:accent3>
      <a:accent4>
        <a:srgbClr val="8F5F8F"/>
      </a:accent4>
      <a:accent5>
        <a:srgbClr val="5C579B"/>
      </a:accent5>
      <a:accent6>
        <a:srgbClr val="1E2758"/>
      </a:accent6>
      <a:hlink>
        <a:srgbClr val="2F52A0"/>
      </a:hlink>
      <a:folHlink>
        <a:srgbClr val="C16277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3112</TotalTime>
  <Words>2202</Words>
  <Application>Microsoft Office PowerPoint</Application>
  <PresentationFormat>Widescreen</PresentationFormat>
  <Paragraphs>351</Paragraphs>
  <Slides>33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3" baseType="lpstr">
      <vt:lpstr>Arial</vt:lpstr>
      <vt:lpstr>Arial (Body)</vt:lpstr>
      <vt:lpstr>Calibri</vt:lpstr>
      <vt:lpstr>LetoSans-Thin</vt:lpstr>
      <vt:lpstr>Open Sans</vt:lpstr>
      <vt:lpstr>Open Sans Light</vt:lpstr>
      <vt:lpstr>Roboto Light</vt:lpstr>
      <vt:lpstr>Symbol</vt:lpstr>
      <vt:lpstr>Wingdings</vt:lpstr>
      <vt:lpstr>Office Theme</vt:lpstr>
      <vt:lpstr>In-Depth Social Impact Measurement &amp; Management Online Training</vt:lpstr>
      <vt:lpstr>Managing impact reflections. Global trends on the impact measurement and management landscape</vt:lpstr>
      <vt:lpstr>PowerPoint Presentation</vt:lpstr>
      <vt:lpstr>PowerPoint Presentation</vt:lpstr>
      <vt:lpstr>Quiz Time</vt:lpstr>
      <vt:lpstr>QUIZ TIME</vt:lpstr>
      <vt:lpstr>QUIZ TIME</vt:lpstr>
      <vt:lpstr>QUIZ TIME</vt:lpstr>
      <vt:lpstr>QUIZ TIME</vt:lpstr>
      <vt:lpstr>QUIZ TIME</vt:lpstr>
      <vt:lpstr>QUIZ TIME</vt:lpstr>
      <vt:lpstr>QUIZ TIME</vt:lpstr>
      <vt:lpstr>QUIZ TIME</vt:lpstr>
      <vt:lpstr>QUIZ TIME</vt:lpstr>
      <vt:lpstr>QUIZ TIME</vt:lpstr>
      <vt:lpstr>RECAP Step 4: verify and value impact at the spo level</vt:lpstr>
      <vt:lpstr>COUNTERFACTUAL: HOW CAN YOU GET INFORMATION</vt:lpstr>
      <vt:lpstr>VALUATION METHODS</vt:lpstr>
      <vt:lpstr>HOW MUCH DID WE CAUSE?</vt:lpstr>
      <vt:lpstr>COUNTERFACTUAL: HOW CAN YOU GET INFORMATION</vt:lpstr>
      <vt:lpstr>COUNTERFACTUAL: HOW CAN YOU GET INFORMATION</vt:lpstr>
      <vt:lpstr>Quiz Time</vt:lpstr>
      <vt:lpstr>QUIZ TIME</vt:lpstr>
      <vt:lpstr>QUIZ TIME</vt:lpstr>
      <vt:lpstr>QUIZ TIME</vt:lpstr>
      <vt:lpstr>QUIZ TIME</vt:lpstr>
      <vt:lpstr>QUIZ TIME</vt:lpstr>
      <vt:lpstr>QUIZ TIME</vt:lpstr>
      <vt:lpstr>RECAP Step 5: monitoring &amp; reporting at spo level</vt:lpstr>
      <vt:lpstr>PowerPoint Presentation</vt:lpstr>
      <vt:lpstr>KEY ISSUES IN REPORTING TO MAXIMISE</vt:lpstr>
      <vt:lpstr>MATERIAL IMPACTS</vt:lpstr>
      <vt:lpstr>PowerPoint Presentation</vt:lpstr>
    </vt:vector>
  </TitlesOfParts>
  <Company>Temp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Investing For Impact</dc:title>
  <dc:creator>Florian Tuder</dc:creator>
  <cp:lastModifiedBy>Sara Seganti</cp:lastModifiedBy>
  <cp:revision>153</cp:revision>
  <dcterms:created xsi:type="dcterms:W3CDTF">2020-12-10T18:41:05Z</dcterms:created>
  <dcterms:modified xsi:type="dcterms:W3CDTF">2022-08-29T08:23:21Z</dcterms:modified>
</cp:coreProperties>
</file>