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48" r:id="rId2"/>
    <p:sldId id="2939" r:id="rId3"/>
    <p:sldId id="2941" r:id="rId4"/>
    <p:sldId id="2932" r:id="rId5"/>
    <p:sldId id="2828" r:id="rId6"/>
    <p:sldId id="2933" r:id="rId7"/>
    <p:sldId id="2942" r:id="rId8"/>
    <p:sldId id="2946" r:id="rId9"/>
    <p:sldId id="2943" r:id="rId10"/>
    <p:sldId id="2947" r:id="rId11"/>
    <p:sldId id="2935" r:id="rId12"/>
    <p:sldId id="2948" r:id="rId13"/>
    <p:sldId id="2944" r:id="rId14"/>
    <p:sldId id="2949" r:id="rId15"/>
    <p:sldId id="2936" r:id="rId16"/>
    <p:sldId id="2950" r:id="rId17"/>
    <p:sldId id="2789" r:id="rId18"/>
    <p:sldId id="2780" r:id="rId19"/>
    <p:sldId id="2792" r:id="rId20"/>
    <p:sldId id="2793" r:id="rId21"/>
    <p:sldId id="2794" r:id="rId22"/>
    <p:sldId id="2795" r:id="rId23"/>
    <p:sldId id="2797" r:id="rId24"/>
    <p:sldId id="2806" r:id="rId25"/>
    <p:sldId id="1146" r:id="rId26"/>
    <p:sldId id="34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ian Tuder" initials="F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F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78" autoAdjust="0"/>
    <p:restoredTop sz="86199" autoAdjust="0"/>
  </p:normalViewPr>
  <p:slideViewPr>
    <p:cSldViewPr snapToGrid="0">
      <p:cViewPr varScale="1">
        <p:scale>
          <a:sx n="57" d="100"/>
          <a:sy n="57" d="100"/>
        </p:scale>
        <p:origin x="4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B3F50-9E56-4EDD-9C59-67AA3D09377C}" type="datetimeFigureOut">
              <a:rPr lang="en-GB" smtClean="0"/>
              <a:t>29/08/2022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50FCA-62B5-4D94-9936-645144BB8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60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A9DF1-B0A6-4086-A90E-BDB530F8C116}" type="datetimeFigureOut">
              <a:rPr lang="en-GB" smtClean="0"/>
              <a:t>29/08/2022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CD0D8-24DD-40F3-AB5E-FADCBF97F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00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4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12ADC-4F9A-4614-8D36-D3EB6EE6BBF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FT to launch Zoom polls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CD0D8-24DD-40F3-AB5E-FADCBF97FAF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8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7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8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96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9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7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10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85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11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73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12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704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13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299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14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28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15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65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16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21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4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12ADC-4F9A-4614-8D36-D3EB6EE6BBF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30AEB-AE16-453D-90E5-26E8F0C6C74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445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31"/>
              </a:spcBef>
            </a:pPr>
            <a:r>
              <a:rPr lang="en-GB" b="0" dirty="0"/>
              <a:t>Develop a series of measures to make impact measurement concrete and quantifiable, building on the two previous steps.</a:t>
            </a:r>
          </a:p>
          <a:p>
            <a:pPr>
              <a:spcBef>
                <a:spcPts val="631"/>
              </a:spcBef>
            </a:pPr>
            <a:endParaRPr lang="en-GB" b="0" dirty="0"/>
          </a:p>
          <a:p>
            <a:pPr>
              <a:spcBef>
                <a:spcPts val="631"/>
              </a:spcBef>
            </a:pPr>
            <a:r>
              <a:rPr lang="en-GB" b="0" dirty="0"/>
              <a:t>Recommendation: </a:t>
            </a:r>
            <a:r>
              <a:rPr lang="en-GB" b="1" dirty="0"/>
              <a:t>calculate outcomes, acknowledge/adjust for factors increasing/decreasing impact</a:t>
            </a:r>
            <a:r>
              <a:rPr lang="en-GB" b="1" baseline="0" dirty="0"/>
              <a:t> </a:t>
            </a:r>
            <a:r>
              <a:rPr lang="en-GB" b="0" baseline="0" dirty="0"/>
              <a:t>(</a:t>
            </a:r>
            <a:r>
              <a:rPr lang="en-GB" b="0" dirty="0"/>
              <a:t>adjusted for the effects achieved by others (alternative attribution), for effects that would have happened anyway (deadweight), for negative consequences (displacement) and for effects declining over time (drop off)’ </a:t>
            </a:r>
            <a:endParaRPr lang="en-GB" dirty="0"/>
          </a:p>
          <a:p>
            <a:pPr marL="288865" indent="-288865">
              <a:spcBef>
                <a:spcPts val="631"/>
              </a:spcBef>
              <a:buFont typeface="Wingdings" charset="2"/>
              <a:buChar char="§"/>
            </a:pPr>
            <a:endParaRPr lang="en-GB" dirty="0"/>
          </a:p>
          <a:p>
            <a:pPr marL="288865" indent="-288865">
              <a:spcBef>
                <a:spcPts val="631"/>
              </a:spcBef>
              <a:buFont typeface="Wingdings" charset="2"/>
              <a:buChar char="§"/>
            </a:pPr>
            <a:r>
              <a:rPr lang="en-GB" i="1" dirty="0"/>
              <a:t>Outcomes</a:t>
            </a:r>
            <a:r>
              <a:rPr lang="en-GB" dirty="0"/>
              <a:t>: selected based on </a:t>
            </a:r>
            <a:r>
              <a:rPr lang="en-GB" i="1" dirty="0"/>
              <a:t>importance</a:t>
            </a:r>
            <a:r>
              <a:rPr lang="en-GB" dirty="0"/>
              <a:t>, </a:t>
            </a:r>
            <a:r>
              <a:rPr lang="en-GB" i="1" dirty="0"/>
              <a:t>materiality</a:t>
            </a:r>
            <a:r>
              <a:rPr lang="en-GB" dirty="0"/>
              <a:t>, </a:t>
            </a:r>
            <a:r>
              <a:rPr lang="en-GB" i="1" dirty="0"/>
              <a:t>usefulness</a:t>
            </a:r>
            <a:r>
              <a:rPr lang="en-GB" dirty="0"/>
              <a:t>, </a:t>
            </a:r>
            <a:r>
              <a:rPr lang="en-GB" i="1" dirty="0"/>
              <a:t>feasibility</a:t>
            </a:r>
            <a:r>
              <a:rPr lang="en-GB" dirty="0"/>
              <a:t> (of achievement not measurement)</a:t>
            </a:r>
          </a:p>
          <a:p>
            <a:pPr marL="288865" indent="-288865">
              <a:spcBef>
                <a:spcPts val="631"/>
              </a:spcBef>
              <a:buFont typeface="Wingdings" charset="2"/>
              <a:buChar char="§"/>
            </a:pPr>
            <a:r>
              <a:rPr lang="en-GB" i="1" dirty="0"/>
              <a:t>Indicators</a:t>
            </a:r>
            <a:r>
              <a:rPr lang="en-GB" dirty="0"/>
              <a:t>: used to show progress towards or away from outputs and outcomes</a:t>
            </a:r>
          </a:p>
          <a:p>
            <a:pPr marL="288865" indent="-288865">
              <a:spcBef>
                <a:spcPts val="631"/>
              </a:spcBef>
              <a:buFont typeface="Wingdings" charset="2"/>
              <a:buChar char="§"/>
            </a:pPr>
            <a:endParaRPr lang="en-GB" b="1" dirty="0"/>
          </a:p>
          <a:p>
            <a:pPr marL="269607" indent="-269607">
              <a:spcBef>
                <a:spcPts val="631"/>
              </a:spcBef>
              <a:buFont typeface="Wingdings" charset="2"/>
              <a:buChar char="§"/>
            </a:pPr>
            <a:r>
              <a:rPr lang="en-GB" i="1" dirty="0"/>
              <a:t>Impact</a:t>
            </a:r>
            <a:r>
              <a:rPr lang="en-GB" dirty="0"/>
              <a:t>: often involves many theoretical assumptions (drop off, displacement, deadweight, attribution</a:t>
            </a:r>
            <a:r>
              <a:rPr lang="en-US" dirty="0"/>
              <a:t>…)</a:t>
            </a:r>
            <a:r>
              <a:rPr lang="en-GB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27FE0-BA16-41CF-8A08-7770EF00C95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445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367">
              <a:defRPr/>
            </a:pPr>
            <a:r>
              <a:rPr lang="en-GB" b="0" dirty="0"/>
              <a:t>Develop a series of measures to make impact measurement concrete and quantifiable, building on the two previous steps.</a:t>
            </a:r>
          </a:p>
          <a:p>
            <a:endParaRPr lang="en-GB" b="0" dirty="0"/>
          </a:p>
          <a:p>
            <a:r>
              <a:rPr lang="en-GB" b="0" dirty="0"/>
              <a:t>How do you select a good indicator?</a:t>
            </a:r>
          </a:p>
          <a:p>
            <a:pPr marL="558472" lvl="1" indent="-288865">
              <a:spcBef>
                <a:spcPts val="631"/>
              </a:spcBef>
              <a:buFontTx/>
              <a:buChar char="-"/>
            </a:pPr>
            <a:r>
              <a:rPr lang="es-ES" dirty="0" err="1"/>
              <a:t>Aligned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purpose</a:t>
            </a:r>
            <a:r>
              <a:rPr lang="es-ES" dirty="0"/>
              <a:t> of </a:t>
            </a:r>
            <a:r>
              <a:rPr lang="es-ES" dirty="0" err="1"/>
              <a:t>organisation</a:t>
            </a:r>
            <a:endParaRPr lang="es-ES" dirty="0"/>
          </a:p>
          <a:p>
            <a:pPr marL="558472" lvl="1" indent="-288865">
              <a:spcBef>
                <a:spcPts val="631"/>
              </a:spcBef>
              <a:buFontTx/>
              <a:buChar char="-"/>
            </a:pPr>
            <a:r>
              <a:rPr lang="es-ES" dirty="0" err="1"/>
              <a:t>Clearly</a:t>
            </a:r>
            <a:r>
              <a:rPr lang="es-ES" dirty="0"/>
              <a:t> </a:t>
            </a:r>
            <a:r>
              <a:rPr lang="es-ES" dirty="0" err="1"/>
              <a:t>defined</a:t>
            </a:r>
            <a:r>
              <a:rPr lang="es-ES" dirty="0"/>
              <a:t>, comparable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others</a:t>
            </a:r>
            <a:r>
              <a:rPr lang="es-ES" dirty="0"/>
              <a:t> - </a:t>
            </a:r>
            <a:r>
              <a:rPr lang="en-GB" dirty="0"/>
              <a:t>various libraries of </a:t>
            </a:r>
            <a:r>
              <a:rPr lang="en-GB" i="1" dirty="0"/>
              <a:t>standardised indicators </a:t>
            </a:r>
            <a:r>
              <a:rPr lang="en-GB" dirty="0"/>
              <a:t>exist such as </a:t>
            </a:r>
            <a:r>
              <a:rPr lang="en-GB" b="1" dirty="0"/>
              <a:t>IRIS</a:t>
            </a:r>
            <a:r>
              <a:rPr lang="en-GB" dirty="0"/>
              <a:t>, </a:t>
            </a:r>
            <a:r>
              <a:rPr lang="en-GB" b="1" dirty="0"/>
              <a:t>Global Value Exchange</a:t>
            </a:r>
            <a:endParaRPr lang="en-GB" b="0" dirty="0"/>
          </a:p>
          <a:p>
            <a:r>
              <a:rPr lang="en-GB" b="0" dirty="0"/>
              <a:t>- Aligned with the purpose of the organisation</a:t>
            </a:r>
          </a:p>
          <a:p>
            <a:r>
              <a:rPr lang="en-GB" b="0" dirty="0"/>
              <a:t>- SMART (specific, measurable, achievable, relevant, time-bound)</a:t>
            </a:r>
          </a:p>
          <a:p>
            <a:r>
              <a:rPr lang="en-GB" b="0" dirty="0"/>
              <a:t>- Clearly defined so that they can be reliably measured</a:t>
            </a:r>
          </a:p>
          <a:p>
            <a:pPr marL="173319" indent="-173319">
              <a:buFontTx/>
              <a:buChar char="-"/>
            </a:pPr>
            <a:r>
              <a:rPr lang="en-GB" b="0" dirty="0"/>
              <a:t>More than one per outcome (2 or 3 better), but respecting proportionality – </a:t>
            </a:r>
            <a:r>
              <a:rPr lang="en-GB" b="1" dirty="0"/>
              <a:t>Adam – we would always advocate as few as is necessary. Only using as many as needed to inform the decision.</a:t>
            </a:r>
          </a:p>
          <a:p>
            <a:pPr marL="173319" indent="-173319">
              <a:buFontTx/>
              <a:buChar char="-"/>
            </a:pPr>
            <a:endParaRPr lang="en-GB" b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BB131-6089-441E-B580-EF7DC1CA628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defTabSz="924367">
              <a:defRPr/>
            </a:pPr>
            <a:endParaRPr lang="nl-N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445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19" indent="-173319">
              <a:buFontTx/>
              <a:buChar char="-"/>
            </a:pPr>
            <a:endParaRPr lang="en-GB" b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BB131-6089-441E-B580-EF7DC1CA628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defTabSz="924367">
              <a:defRPr/>
            </a:pPr>
            <a:endParaRPr lang="nl-N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0272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7">
            <a:extLst>
              <a:ext uri="{FF2B5EF4-FFF2-40B4-BE49-F238E27FC236}">
                <a16:creationId xmlns:a16="http://schemas.microsoft.com/office/drawing/2014/main" id="{8D908F98-E805-47C2-BC6B-285518B475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048" indent="-28886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5459" indent="-23109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7642" indent="-23109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79826" indent="-231092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2009" indent="-23109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4193" indent="-23109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6376" indent="-23109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8560" indent="-23109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5B9AF1-86AF-4811-9E1C-33ACC9E3AE51}" type="slidenum">
              <a:rPr lang="en-GB" altLang="en-US" sz="1300">
                <a:latin typeface="Arial" panose="020B0604020202020204" pitchFamily="34" charset="0"/>
                <a:ea typeface="MS PGothic" panose="020B0600070205080204" pitchFamily="34" charset="-128"/>
              </a:rPr>
              <a:pPr/>
              <a:t>23</a:t>
            </a:fld>
            <a:endParaRPr lang="en-GB" altLang="en-US" sz="130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53283" name="Rectangle 2">
            <a:extLst>
              <a:ext uri="{FF2B5EF4-FFF2-40B4-BE49-F238E27FC236}">
                <a16:creationId xmlns:a16="http://schemas.microsoft.com/office/drawing/2014/main" id="{CC6BE42D-778A-4C42-8C16-3BB7A52E3C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3284" name="Rectangle 3">
            <a:extLst>
              <a:ext uri="{FF2B5EF4-FFF2-40B4-BE49-F238E27FC236}">
                <a16:creationId xmlns:a16="http://schemas.microsoft.com/office/drawing/2014/main" id="{B35489A1-2C14-4364-A5E3-8F8EFFF10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i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48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F63591-C134-44B7-A99F-EC4F42DF224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35544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4BDECA55-8261-4AFB-A96A-E3B540E75C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F8CD225-883D-4F2A-BCD2-64CDAAC83969}" type="slidenum">
              <a:rPr lang="en-GB" altLang="en-US" sz="1300" smtClean="0"/>
              <a:pPr/>
              <a:t>25</a:t>
            </a:fld>
            <a:endParaRPr lang="en-GB" altLang="en-US" sz="1300" dirty="0"/>
          </a:p>
        </p:txBody>
      </p:sp>
      <p:sp>
        <p:nvSpPr>
          <p:cNvPr id="262147" name="Rectangle 2">
            <a:extLst>
              <a:ext uri="{FF2B5EF4-FFF2-40B4-BE49-F238E27FC236}">
                <a16:creationId xmlns:a16="http://schemas.microsoft.com/office/drawing/2014/main" id="{8E0D6FF9-375F-422F-93D3-FF56D2E8E2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solidFill>
            <a:srgbClr val="FFFFFF"/>
          </a:solidFill>
          <a:ln/>
        </p:spPr>
      </p:sp>
      <p:sp>
        <p:nvSpPr>
          <p:cNvPr id="262148" name="Rectangle 3">
            <a:extLst>
              <a:ext uri="{FF2B5EF4-FFF2-40B4-BE49-F238E27FC236}">
                <a16:creationId xmlns:a16="http://schemas.microsoft.com/office/drawing/2014/main" id="{499A34A8-9AAD-4006-A654-B765BB38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6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2" y="0"/>
            <a:ext cx="122154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681467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681467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5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932000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5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565108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1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1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  <p:pic>
        <p:nvPicPr>
          <p:cNvPr id="16" name="Immagine 6">
            <a:extLst>
              <a:ext uri="{FF2B5EF4-FFF2-40B4-BE49-F238E27FC236}">
                <a16:creationId xmlns:a16="http://schemas.microsoft.com/office/drawing/2014/main" id="{01E4060E-69B1-42FE-BF9E-53023E4E1F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271802"/>
            <a:ext cx="5731471" cy="918882"/>
          </a:xfrm>
          <a:prstGeom prst="rect">
            <a:avLst/>
          </a:prstGeom>
        </p:spPr>
      </p:pic>
      <p:pic>
        <p:nvPicPr>
          <p:cNvPr id="1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F2AD445C-8BA0-4F1A-909B-C5434B7BEFC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1" y="1477043"/>
            <a:ext cx="1887856" cy="317775"/>
          </a:xfrm>
          <a:prstGeom prst="rect">
            <a:avLst/>
          </a:prstGeom>
        </p:spPr>
      </p:pic>
      <p:pic>
        <p:nvPicPr>
          <p:cNvPr id="18" name="Picture 1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7FA495E4-F0AA-4633-91DE-056864C97F7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25" y="1376981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990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8954267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8954267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35ACBC-5890-4183-A824-298693155F6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52" y="360021"/>
            <a:ext cx="3445695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phone on sil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4"/>
          <p:cNvSpPr txBox="1"/>
          <p:nvPr userDrawn="1"/>
        </p:nvSpPr>
        <p:spPr>
          <a:xfrm>
            <a:off x="7831138" y="4568609"/>
            <a:ext cx="3522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PLEASE</a:t>
            </a:r>
            <a:r>
              <a:rPr lang="nl-NL" sz="3000" baseline="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 P</a:t>
            </a:r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UT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YOUR PHONE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ON SILENT MODE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04" y="3258392"/>
            <a:ext cx="1804420" cy="2620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3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00" y="2362200"/>
            <a:ext cx="10932000" cy="359580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3471B361-7318-4776-BB33-8106A7001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3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ABEEA921-6EDB-41F1-BE27-8F601C529A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4" name="Picture 13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90AA65C7-E860-47CC-9775-1A9CABFEAE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E7DB0F-1BC1-4AC5-A783-B65D907E94CC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26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0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64A42F-EBB0-42B3-81A9-2C05DC6EF74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4756B8-850E-45D3-9E7D-ABDAB3CD282A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564301BC-2A10-4292-9195-006C4EE885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98FCF6-3E95-4C4B-AE4D-B5671F42852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1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2341565"/>
            <a:ext cx="5367575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00" y="3165477"/>
            <a:ext cx="5367575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341565"/>
            <a:ext cx="5389800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65477"/>
            <a:ext cx="5389800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951C33-3130-48BA-AE77-BEE2229E485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18E596-C00F-4E5A-85D9-E7B9E93589B7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B4E9372F-256B-4AFB-A274-70369D986D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ED727F4-B2CB-4634-A13F-6EA3E1095C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6CB64B-9CB5-40AC-A614-BBDC187E374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F1DA8E-EDA6-418B-B60F-DA82A6097600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EEF38D9-8661-46F8-AD97-877D680DAF8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8C6FE2-0704-44E3-9966-9DA2571772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4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E9151669-75F4-4D6D-8797-D370B1C3A7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3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1FDEC5C-297E-404C-B775-EC1938F16C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4" name="Picture 13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DA94606-2878-4C51-8C27-AD768C04687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72B8E0-23AE-4C5A-900E-804D2E241BB8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45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4D9FFEA-6975-4577-AD3D-71C9D3E54F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9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C56D73B2-9215-4D28-BB41-E927E9701B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0" name="Picture 9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7E623A8A-1094-4A61-89E2-AC4F8F66F1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F71F9CD-BACF-479F-9E93-ED09E452AF71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8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5" name="Immagine 6">
            <a:extLst>
              <a:ext uri="{FF2B5EF4-FFF2-40B4-BE49-F238E27FC236}">
                <a16:creationId xmlns:a16="http://schemas.microsoft.com/office/drawing/2014/main" id="{1074C43C-0389-4C9B-9C22-8088AAFB7E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281CD8E5-2075-48A6-A492-F0D772205B5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8" name="Picture 1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03F62BCE-5A9B-4931-ABA4-5CA576131EC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4690EF-93B5-4C39-A75A-A8C2C8D62BB4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28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6" name="Immagine 6">
            <a:extLst>
              <a:ext uri="{FF2B5EF4-FFF2-40B4-BE49-F238E27FC236}">
                <a16:creationId xmlns:a16="http://schemas.microsoft.com/office/drawing/2014/main" id="{AB7B0D12-51B1-43EE-A239-7A3DDC9139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8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A597DC4A-045E-4954-B5AF-B65BD1B4B3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9" name="Picture 18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9AF32AE4-3892-4D08-BFEF-FAA80C3BB4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5344DE9-6F37-4DDC-A98E-77FEEC22F43D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82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4"/>
          <p:cNvSpPr>
            <a:spLocks noGrp="1"/>
          </p:cNvSpPr>
          <p:nvPr>
            <p:ph type="title"/>
          </p:nvPr>
        </p:nvSpPr>
        <p:spPr>
          <a:xfrm>
            <a:off x="801148" y="1895596"/>
            <a:ext cx="8142914" cy="4324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48" y="569542"/>
            <a:ext cx="3225568" cy="929018"/>
          </a:xfrm>
          <a:prstGeom prst="rect">
            <a:avLst/>
          </a:prstGeom>
        </p:spPr>
      </p:pic>
      <p:pic>
        <p:nvPicPr>
          <p:cNvPr id="8" name="Immagine 6">
            <a:extLst>
              <a:ext uri="{FF2B5EF4-FFF2-40B4-BE49-F238E27FC236}">
                <a16:creationId xmlns:a16="http://schemas.microsoft.com/office/drawing/2014/main" id="{B23E223B-6EEB-4B22-95ED-2B1FDA9D15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0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1D0BB1A1-2273-43B3-AEAD-0F50EB41C4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1" name="Picture 10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F48CB946-3796-4361-A237-03F0A4F16C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1B6ABA-C025-4CA4-AB61-6FC0EE5AA4BE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388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6" name="Gerade Verbindung 8"/>
          <p:cNvCxnSpPr/>
          <p:nvPr userDrawn="1"/>
        </p:nvCxnSpPr>
        <p:spPr>
          <a:xfrm>
            <a:off x="3112130" y="5919774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"/>
          <p:cNvSpPr txBox="1"/>
          <p:nvPr userDrawn="1"/>
        </p:nvSpPr>
        <p:spPr>
          <a:xfrm>
            <a:off x="3011835" y="2784582"/>
            <a:ext cx="3465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77" y="4455850"/>
            <a:ext cx="74296" cy="142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51" y="4681730"/>
            <a:ext cx="149948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84" y="4935095"/>
            <a:ext cx="173283" cy="142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9" y="101078"/>
            <a:ext cx="4670036" cy="20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85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3" name="Gerade Verbindung 6"/>
          <p:cNvCxnSpPr/>
          <p:nvPr userDrawn="1"/>
        </p:nvCxnSpPr>
        <p:spPr>
          <a:xfrm>
            <a:off x="3212792" y="5788053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4"/>
          <p:cNvSpPr txBox="1"/>
          <p:nvPr userDrawn="1"/>
        </p:nvSpPr>
        <p:spPr>
          <a:xfrm>
            <a:off x="3100713" y="2652860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73" y="4335692"/>
            <a:ext cx="74296" cy="142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7" y="4561572"/>
            <a:ext cx="149948" cy="142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380" y="4814937"/>
            <a:ext cx="173283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7" y="703766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42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844551" y="2808927"/>
            <a:ext cx="10551543" cy="2240473"/>
          </a:xfrm>
        </p:spPr>
        <p:txBody>
          <a:bodyPr anchor="t" anchorCtr="0">
            <a:noAutofit/>
          </a:bodyPr>
          <a:lstStyle>
            <a:lvl1pPr algn="r">
              <a:defRPr sz="45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1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44551" y="2379464"/>
            <a:ext cx="10544399" cy="429463"/>
          </a:xfrm>
        </p:spPr>
        <p:txBody>
          <a:bodyPr>
            <a:noAutofit/>
          </a:bodyPr>
          <a:lstStyle>
            <a:lvl1pPr marL="0" indent="0" algn="r">
              <a:buNone/>
              <a:defRPr sz="2400" b="1" cap="all" baseline="0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pic>
        <p:nvPicPr>
          <p:cNvPr id="9" name="Immagine 6">
            <a:extLst>
              <a:ext uri="{FF2B5EF4-FFF2-40B4-BE49-F238E27FC236}">
                <a16:creationId xmlns:a16="http://schemas.microsoft.com/office/drawing/2014/main" id="{1A6DACA9-64CF-4470-AA05-F5DC473D68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0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35ED5E6-6CCE-426C-B474-C5C9A5F123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2" name="Picture 11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97BAAA31-8316-492D-BF5C-2D4BDB619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45ADCF-3E90-41EB-867F-FC28A7DE82FF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21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"/>
          <p:cNvSpPr>
            <a:spLocks noGrp="1"/>
          </p:cNvSpPr>
          <p:nvPr>
            <p:ph type="body" idx="13" hasCustomPrompt="1"/>
          </p:nvPr>
        </p:nvSpPr>
        <p:spPr>
          <a:xfrm>
            <a:off x="6073101" y="525836"/>
            <a:ext cx="5567121" cy="277499"/>
          </a:xfrm>
        </p:spPr>
        <p:txBody>
          <a:bodyPr anchor="b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cap="none" baseline="0">
                <a:solidFill>
                  <a:srgbClr val="E46B5C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type="body" idx="14" hasCustomPrompt="1"/>
          </p:nvPr>
        </p:nvSpPr>
        <p:spPr>
          <a:xfrm>
            <a:off x="6073101" y="297958"/>
            <a:ext cx="5567121" cy="277499"/>
          </a:xfrm>
        </p:spPr>
        <p:txBody>
          <a:bodyPr anchor="b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cap="all" baseline="0">
                <a:solidFill>
                  <a:srgbClr val="E46B5C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34DF8-CC0F-4703-8169-DE7914FBC1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0656" y="15304"/>
            <a:ext cx="1865538" cy="1298561"/>
          </a:xfrm>
          <a:prstGeom prst="rect">
            <a:avLst/>
          </a:prstGeom>
        </p:spPr>
      </p:pic>
      <p:pic>
        <p:nvPicPr>
          <p:cNvPr id="12" name="Immagine 6">
            <a:extLst>
              <a:ext uri="{FF2B5EF4-FFF2-40B4-BE49-F238E27FC236}">
                <a16:creationId xmlns:a16="http://schemas.microsoft.com/office/drawing/2014/main" id="{04A25E4A-6E3A-4D16-8568-3964E9D00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4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84F37DC9-84CA-4A15-8F82-EDEE424EF9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6" name="Picture 1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554831EF-E5FC-4845-9BAD-E0C232FDB61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2F0914-9072-45B8-9412-0C5D7E1D7869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954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F49DEDA-8B0C-8E48-9DBB-0D8361D1EF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388" y="404664"/>
            <a:ext cx="2556284" cy="921184"/>
          </a:xfrm>
          <a:prstGeom prst="rect">
            <a:avLst/>
          </a:prstGeom>
        </p:spPr>
      </p:pic>
      <p:pic>
        <p:nvPicPr>
          <p:cNvPr id="13" name="Immagine 12" descr="Immagine che contiene testo&#10;&#10;Descrizione generata automaticamente">
            <a:extLst>
              <a:ext uri="{FF2B5EF4-FFF2-40B4-BE49-F238E27FC236}">
                <a16:creationId xmlns:a16="http://schemas.microsoft.com/office/drawing/2014/main" id="{55A2D169-EBF9-BC4E-94F3-05B3ED8B8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6459" y="5949280"/>
            <a:ext cx="2997334" cy="5040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32CA9C2-908B-F94F-ADE3-90798DE379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31345"/>
          <a:stretch/>
        </p:blipFill>
        <p:spPr>
          <a:xfrm>
            <a:off x="9389879" y="512677"/>
            <a:ext cx="2802121" cy="439248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573B809-9D1E-6140-AEDD-F09CD646A8C2}"/>
              </a:ext>
            </a:extLst>
          </p:cNvPr>
          <p:cNvSpPr txBox="1"/>
          <p:nvPr userDrawn="1"/>
        </p:nvSpPr>
        <p:spPr>
          <a:xfrm>
            <a:off x="6132004" y="6021288"/>
            <a:ext cx="4824921" cy="3240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en-GB" sz="600" b="1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Better Incubation is powered by LIAISE – Linking Incubation Actors for Inclusive and Social Entrepreneurship project.</a:t>
            </a:r>
            <a:endParaRPr lang="en-GB" sz="600" kern="1200" noProof="0" dirty="0">
              <a:solidFill>
                <a:schemeClr val="tx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Poppins" charset="0"/>
            </a:endParaRPr>
          </a:p>
          <a:p>
            <a:pPr algn="just"/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LIAISE has received financial support from the European Union Programme for Employment and Social Innovation “</a:t>
            </a:r>
            <a:r>
              <a:rPr lang="en-GB" sz="600" kern="1200" noProof="0" dirty="0" err="1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EaSI</a:t>
            </a:r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” (2014-2020) under Grant Agreement n° VS/2020/0374. This document reflects only the author’s view and the Commission is not responsible for any use that may be made of the information it contains.</a:t>
            </a:r>
            <a:endParaRPr lang="en-GB" sz="60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AEA18DE2-25D9-CB44-AB64-72A5604D3B6F}"/>
              </a:ext>
            </a:extLst>
          </p:cNvPr>
          <p:cNvCxnSpPr/>
          <p:nvPr userDrawn="1"/>
        </p:nvCxnSpPr>
        <p:spPr bwMode="auto">
          <a:xfrm>
            <a:off x="1226459" y="5805264"/>
            <a:ext cx="9730467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 cap="flat" cmpd="sng" algn="ctr">
            <a:solidFill>
              <a:schemeClr val="tx2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93E5DE66-CDF1-ED46-A5AB-5D1186D1FD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0303" y="2205038"/>
            <a:ext cx="7569994" cy="8279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2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26">
            <a:extLst>
              <a:ext uri="{FF2B5EF4-FFF2-40B4-BE49-F238E27FC236}">
                <a16:creationId xmlns:a16="http://schemas.microsoft.com/office/drawing/2014/main" id="{00B3AA91-4BBD-C94B-B20A-117989D1D1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6344" y="4473116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9" name="Segnaposto testo 26">
            <a:extLst>
              <a:ext uri="{FF2B5EF4-FFF2-40B4-BE49-F238E27FC236}">
                <a16:creationId xmlns:a16="http://schemas.microsoft.com/office/drawing/2014/main" id="{B5C0FD26-3457-0E41-AB20-C96D5C649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344" y="4748781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none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5E992F-1355-43E8-B762-888E0E2F9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032" y="5949280"/>
            <a:ext cx="829965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93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51">
          <p15:clr>
            <a:srgbClr val="FBAE40"/>
          </p15:clr>
        </p15:guide>
        <p15:guide id="2" pos="1380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9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66" r:id="rId3"/>
    <p:sldLayoutId id="2147483651" r:id="rId4"/>
    <p:sldLayoutId id="2147483668" r:id="rId5"/>
    <p:sldLayoutId id="2147483660" r:id="rId6"/>
    <p:sldLayoutId id="2147483655" r:id="rId7"/>
    <p:sldLayoutId id="2147483650" r:id="rId8"/>
    <p:sldLayoutId id="2147483652" r:id="rId9"/>
    <p:sldLayoutId id="2147483653" r:id="rId10"/>
    <p:sldLayoutId id="2147483654" r:id="rId11"/>
    <p:sldLayoutId id="2147483661" r:id="rId12"/>
    <p:sldLayoutId id="2147483664" r:id="rId13"/>
    <p:sldLayoutId id="2147483656" r:id="rId14"/>
    <p:sldLayoutId id="2147483657" r:id="rId15"/>
    <p:sldLayoutId id="2147483669" r:id="rId16"/>
    <p:sldLayoutId id="2147483662" r:id="rId17"/>
    <p:sldLayoutId id="2147483663" r:id="rId18"/>
    <p:sldLayoutId id="2147483670" r:id="rId19"/>
    <p:sldLayoutId id="2147483672" r:id="rId20"/>
    <p:sldLayoutId id="214748367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68E524-5CF9-47CC-867B-C3A38DD8F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>
            <a:normAutofit/>
          </a:bodyPr>
          <a:lstStyle/>
          <a:p>
            <a:r>
              <a:rPr lang="de-AT" sz="3600" dirty="0"/>
              <a:t>In-Depth Social Impact Measurement &amp; Management Online Training</a:t>
            </a:r>
            <a:endParaRPr lang="en-GB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4210D0-8A9C-4B78-92F7-99496DE83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Live Session, Module 2, 25 November 2021, 09:00-12:00 CET</a:t>
            </a:r>
            <a:endParaRPr lang="en-GB" dirty="0"/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58D5F00F-2A03-4F2E-A2C2-D5EC71D7F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1785753"/>
            <a:ext cx="3521966" cy="564649"/>
          </a:xfrm>
          <a:prstGeom prst="rect">
            <a:avLst/>
          </a:prstGeom>
        </p:spPr>
      </p:pic>
      <p:pic>
        <p:nvPicPr>
          <p:cNvPr id="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04A2960-5561-48D9-A661-D289FA785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44" y="1936453"/>
            <a:ext cx="1887856" cy="317775"/>
          </a:xfrm>
          <a:prstGeom prst="rect">
            <a:avLst/>
          </a:prstGeom>
        </p:spPr>
      </p:pic>
      <p:pic>
        <p:nvPicPr>
          <p:cNvPr id="8" name="Picture 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E0841B0-95AD-478B-B001-FE582711C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99" y="1822941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5261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258DF7-A944-4719-BAEE-C5311D34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874125"/>
            <a:ext cx="10932000" cy="1109750"/>
          </a:xfrm>
        </p:spPr>
        <p:txBody>
          <a:bodyPr>
            <a:normAutofit/>
          </a:bodyPr>
          <a:lstStyle/>
          <a:p>
            <a:r>
              <a:rPr lang="en-GB" sz="2400" i="1" cap="none" dirty="0"/>
              <a:t>How to set-up an impact measurement and management system at the social purpose organisation (SPO) level – Defining outcome chains, indicators, targets, thresholds </a:t>
            </a:r>
          </a:p>
        </p:txBody>
      </p:sp>
    </p:spTree>
    <p:extLst>
      <p:ext uri="{BB962C8B-B14F-4D97-AF65-F5344CB8AC3E}">
        <p14:creationId xmlns:p14="http://schemas.microsoft.com/office/powerpoint/2010/main" val="394853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45B906-74A6-4FAF-B645-529924A2B66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r"/>
            <a:r>
              <a:rPr lang="de-AT" dirty="0"/>
              <a:t>Our Speakers &amp; Facilitators Today</a:t>
            </a:r>
            <a:endParaRPr lang="en-GB" dirty="0"/>
          </a:p>
        </p:txBody>
      </p:sp>
      <p:sp>
        <p:nvSpPr>
          <p:cNvPr id="6" name="Tekstvak 9">
            <a:extLst>
              <a:ext uri="{FF2B5EF4-FFF2-40B4-BE49-F238E27FC236}">
                <a16:creationId xmlns:a16="http://schemas.microsoft.com/office/drawing/2014/main" id="{73C8E577-2D36-43DF-85C2-B379D12048BB}"/>
              </a:ext>
            </a:extLst>
          </p:cNvPr>
          <p:cNvSpPr txBox="1"/>
          <p:nvPr/>
        </p:nvSpPr>
        <p:spPr>
          <a:xfrm>
            <a:off x="575829" y="3968686"/>
            <a:ext cx="2944679" cy="113877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ADAM RICHARDS</a:t>
            </a:r>
          </a:p>
          <a:p>
            <a:r>
              <a:rPr lang="nl-NL" sz="12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DIRECTOR OF IMPACT, SVI</a:t>
            </a:r>
          </a:p>
          <a:p>
            <a:endParaRPr lang="nl-NL" sz="1400" dirty="0">
              <a:solidFill>
                <a:srgbClr val="2B5293"/>
              </a:solidFill>
              <a:latin typeface="Arial (Body)"/>
              <a:ea typeface="Roboto" charset="0"/>
              <a:cs typeface="Roboto" charset="0"/>
            </a:endParaRPr>
          </a:p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SOCIAL VALUE INTL</a:t>
            </a:r>
            <a:r>
              <a:rPr lang="nl-NL" sz="14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 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430A07-D27D-4B2A-A55F-6FDC178326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94" y="1627951"/>
            <a:ext cx="2181664" cy="2116659"/>
          </a:xfrm>
          <a:prstGeom prst="rect">
            <a:avLst/>
          </a:prstGeom>
        </p:spPr>
      </p:pic>
      <p:sp>
        <p:nvSpPr>
          <p:cNvPr id="10" name="Tekstvak 10">
            <a:extLst>
              <a:ext uri="{FF2B5EF4-FFF2-40B4-BE49-F238E27FC236}">
                <a16:creationId xmlns:a16="http://schemas.microsoft.com/office/drawing/2014/main" id="{9D850EC6-EA73-47EA-A6F9-C516AAF87F21}"/>
              </a:ext>
            </a:extLst>
          </p:cNvPr>
          <p:cNvSpPr txBox="1"/>
          <p:nvPr/>
        </p:nvSpPr>
        <p:spPr>
          <a:xfrm>
            <a:off x="6586117" y="4006084"/>
            <a:ext cx="2946989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FLORIAN TUDER</a:t>
            </a:r>
          </a:p>
          <a:p>
            <a:r>
              <a:rPr lang="nl-NL" sz="1200" dirty="0">
                <a:solidFill>
                  <a:srgbClr val="2B5293"/>
                </a:solidFill>
                <a:ea typeface="Roboto" charset="0"/>
                <a:cs typeface="Roboto" charset="0"/>
              </a:rPr>
              <a:t>TRAINING ACADEMY COORDINATOR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  <a:p>
            <a:r>
              <a:rPr lang="en-GB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EVPA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872D7F-E062-4E77-85FA-5191B9685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344" y="1626775"/>
            <a:ext cx="2116659" cy="2116659"/>
          </a:xfrm>
          <a:prstGeom prst="rect">
            <a:avLst/>
          </a:prstGeom>
        </p:spPr>
      </p:pic>
      <p:sp>
        <p:nvSpPr>
          <p:cNvPr id="7" name="Tekstvak 10">
            <a:extLst>
              <a:ext uri="{FF2B5EF4-FFF2-40B4-BE49-F238E27FC236}">
                <a16:creationId xmlns:a16="http://schemas.microsoft.com/office/drawing/2014/main" id="{674A7136-63DD-4088-AE85-9250386B0444}"/>
              </a:ext>
            </a:extLst>
          </p:cNvPr>
          <p:cNvSpPr txBox="1"/>
          <p:nvPr/>
        </p:nvSpPr>
        <p:spPr>
          <a:xfrm>
            <a:off x="3637703" y="4006084"/>
            <a:ext cx="2723725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SARA SEGANTI</a:t>
            </a:r>
          </a:p>
          <a:p>
            <a:r>
              <a:rPr lang="nl-NL" sz="1200" dirty="0">
                <a:solidFill>
                  <a:srgbClr val="2B5293"/>
                </a:solidFill>
              </a:rPr>
              <a:t>SENIOR TRAINING MANAGER</a:t>
            </a:r>
          </a:p>
          <a:p>
            <a:endParaRPr lang="nl-NL" sz="14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58A6BE-D7AA-47D9-9DFA-012EAE58E1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938"/>
          <a:stretch/>
        </p:blipFill>
        <p:spPr>
          <a:xfrm>
            <a:off x="3637703" y="1627951"/>
            <a:ext cx="2226607" cy="21166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4A7F64-1D8C-4F4A-8717-74A1AC588C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037" y="1626775"/>
            <a:ext cx="2116659" cy="2116659"/>
          </a:xfrm>
          <a:prstGeom prst="rect">
            <a:avLst/>
          </a:prstGeom>
        </p:spPr>
      </p:pic>
      <p:sp>
        <p:nvSpPr>
          <p:cNvPr id="13" name="Tekstvak 10">
            <a:extLst>
              <a:ext uri="{FF2B5EF4-FFF2-40B4-BE49-F238E27FC236}">
                <a16:creationId xmlns:a16="http://schemas.microsoft.com/office/drawing/2014/main" id="{3B1DD89A-32C1-4B1D-9015-235EF13B3266}"/>
              </a:ext>
            </a:extLst>
          </p:cNvPr>
          <p:cNvSpPr txBox="1"/>
          <p:nvPr/>
        </p:nvSpPr>
        <p:spPr>
          <a:xfrm>
            <a:off x="9427037" y="4006084"/>
            <a:ext cx="2363962" cy="89255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ANDREA RESTA</a:t>
            </a:r>
          </a:p>
          <a:p>
            <a:r>
              <a:rPr lang="nl-NL" sz="1200" dirty="0">
                <a:solidFill>
                  <a:srgbClr val="2B5293"/>
                </a:solidFill>
              </a:rPr>
              <a:t>TRAINING ACADEMY INTERN</a:t>
            </a:r>
          </a:p>
          <a:p>
            <a:endParaRPr lang="nl-NL" sz="12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</p:spTree>
    <p:extLst>
      <p:ext uri="{BB962C8B-B14F-4D97-AF65-F5344CB8AC3E}">
        <p14:creationId xmlns:p14="http://schemas.microsoft.com/office/powerpoint/2010/main" val="668758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3551"/>
              </p:ext>
            </p:extLst>
          </p:nvPr>
        </p:nvGraphicFramePr>
        <p:xfrm>
          <a:off x="515567" y="369650"/>
          <a:ext cx="10651786" cy="5598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1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9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1181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2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How to set-up an impact measurement and management system at the social purpose organisation (SPO) level – 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</a:rPr>
                        <a:t>Defining outcome chains, indicators, targets, thresholds </a:t>
                      </a: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01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E-learning phase</a:t>
                      </a: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fr-FR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620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2 Live Session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AT" sz="1600" b="1" dirty="0">
                          <a:solidFill>
                            <a:schemeClr val="accent1"/>
                          </a:solidFill>
                          <a:effectLst/>
                        </a:rPr>
                        <a:t>25 November 2021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9-12am CET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 Value Intl.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Sara Seganti, EVPA 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Managing consequences at the SPO level </a:t>
                      </a: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Recap and Q&amp;A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 on Theory of Change and outcome chains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Defining outcome chains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Defining indicator targets &amp; thresholds (Step 3 of the EVPA’s five-step framework to measure impact)</a:t>
                      </a: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009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07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Recap</a:t>
            </a:r>
            <a:endParaRPr lang="en-GB" sz="3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6843B-7D40-4407-A187-CC194A6DA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Adam Richards &amp; Florian Tuder</a:t>
            </a:r>
          </a:p>
        </p:txBody>
      </p:sp>
    </p:spTree>
    <p:extLst>
      <p:ext uri="{BB962C8B-B14F-4D97-AF65-F5344CB8AC3E}">
        <p14:creationId xmlns:p14="http://schemas.microsoft.com/office/powerpoint/2010/main" val="358004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97CC267-BBEA-4F4D-8587-CE82386A0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Quiz Time</a:t>
            </a:r>
            <a:endParaRPr lang="en-GB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67739DD-E776-4375-A202-009C9FAE6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Let‘s see if we are ready for the day!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14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(1/5) What does the following statement describe: </a:t>
            </a:r>
            <a:r>
              <a:rPr lang="en-GB" b="1" i="1" dirty="0">
                <a:solidFill>
                  <a:schemeClr val="accent1"/>
                </a:solidFill>
              </a:rPr>
              <a:t>Kapow trained 50 ex-offenders over the course of one year?</a:t>
            </a:r>
          </a:p>
          <a:p>
            <a:pPr marL="0" lvl="0" indent="0"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Output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Outcome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Activity 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(1/5) What does the following statement describe: </a:t>
            </a:r>
            <a:r>
              <a:rPr lang="en-GB" b="1" i="1" dirty="0">
                <a:solidFill>
                  <a:schemeClr val="accent1"/>
                </a:solidFill>
              </a:rPr>
              <a:t>Kapow trained 50 ex-offenders over the course of one year?</a:t>
            </a:r>
          </a:p>
          <a:p>
            <a:pPr marL="0" lvl="0" indent="0"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Output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Outcome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Activity 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20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(2/5) What does the following statement describe: </a:t>
            </a:r>
            <a:r>
              <a:rPr lang="en-GB" b="1" i="1" dirty="0">
                <a:solidFill>
                  <a:schemeClr val="accent1"/>
                </a:solidFill>
              </a:rPr>
              <a:t>Kapow improved the employability of 50% of its users?</a:t>
            </a:r>
          </a:p>
          <a:p>
            <a:pPr lvl="0"/>
            <a:endParaRPr lang="en-GB" b="1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Output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Outcome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Activity </a:t>
            </a:r>
            <a:endParaRPr lang="de-AT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7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(2/5) What does the following statement describe: </a:t>
            </a:r>
            <a:r>
              <a:rPr lang="en-GB" b="1" i="1" dirty="0">
                <a:solidFill>
                  <a:schemeClr val="accent1"/>
                </a:solidFill>
              </a:rPr>
              <a:t>Kapow improved the employability of 50% of its users?</a:t>
            </a:r>
          </a:p>
          <a:p>
            <a:pPr lvl="0"/>
            <a:endParaRPr lang="en-GB" b="1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Output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Outcome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Activity </a:t>
            </a:r>
            <a:endParaRPr lang="de-AT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417DE3-7C03-4033-8507-56265E50F01B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0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b="1" dirty="0">
                <a:solidFill>
                  <a:schemeClr val="accent1"/>
                </a:solidFill>
              </a:rPr>
              <a:t>(3/5) What is Adam’s favourite question when it comes to outputs and outcomes?</a:t>
            </a:r>
          </a:p>
          <a:p>
            <a:pPr lvl="0"/>
            <a:endParaRPr lang="en-GB" sz="2600" b="1" i="1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Why not?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So what?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What else?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CB44FC-82CE-44A2-BE4E-5472079914CC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5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b="1" dirty="0">
                <a:solidFill>
                  <a:schemeClr val="accent1"/>
                </a:solidFill>
              </a:rPr>
              <a:t>(3/5) What is Adam’s favourite question when it comes to outputs and outcomes?</a:t>
            </a:r>
          </a:p>
          <a:p>
            <a:pPr lvl="0"/>
            <a:endParaRPr lang="en-GB" sz="2600" b="1" i="1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Why not?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b="1" i="1" dirty="0">
                <a:solidFill>
                  <a:schemeClr val="accent2"/>
                </a:solidFill>
              </a:rPr>
              <a:t>So what?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What else?</a:t>
            </a:r>
          </a:p>
          <a:p>
            <a:pPr marL="457200" lvl="1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CB44FC-82CE-44A2-BE4E-5472079914CC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76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b="1" dirty="0">
                <a:solidFill>
                  <a:schemeClr val="accent1"/>
                </a:solidFill>
              </a:rPr>
              <a:t>(4/5) Well-defined outcomes reflect the…</a:t>
            </a:r>
          </a:p>
          <a:p>
            <a:pPr lvl="0"/>
            <a:endParaRPr lang="en-GB" sz="2600" b="1" i="1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…maximisation of financial returns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…improvement of wellbeing of an end-user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…the right choice of investors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021641-2A32-497F-9A2A-6276D700DE6C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09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600" b="1" dirty="0">
                <a:solidFill>
                  <a:schemeClr val="accent1"/>
                </a:solidFill>
              </a:rPr>
              <a:t>(4/5) Well-defined outcomes reflect the…</a:t>
            </a:r>
          </a:p>
          <a:p>
            <a:pPr lvl="0"/>
            <a:endParaRPr lang="en-GB" sz="2600" b="1" i="1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…maximisation of financial returns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b="1" i="1" dirty="0">
                <a:solidFill>
                  <a:schemeClr val="accent2"/>
                </a:solidFill>
              </a:rPr>
              <a:t>…improvement of wellbeing of an end-user</a:t>
            </a:r>
          </a:p>
          <a:p>
            <a:pPr marL="457200" lvl="1" indent="0">
              <a:buNone/>
            </a:pPr>
            <a:endParaRPr lang="en-GB" sz="2200" dirty="0">
              <a:solidFill>
                <a:schemeClr val="accent1"/>
              </a:solidFill>
            </a:endParaRPr>
          </a:p>
          <a:p>
            <a:pPr lvl="1"/>
            <a:r>
              <a:rPr lang="en-GB" sz="2200" dirty="0">
                <a:solidFill>
                  <a:schemeClr val="accent1"/>
                </a:solidFill>
              </a:rPr>
              <a:t>…the right choice of investors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021641-2A32-497F-9A2A-6276D700DE6C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27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(5/5) What are the two key screens for materiality?</a:t>
            </a:r>
          </a:p>
          <a:p>
            <a:endParaRPr lang="en-GB" b="1" i="1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Relevance and significance</a:t>
            </a:r>
          </a:p>
          <a:p>
            <a:pPr lvl="1"/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Specific and measurable</a:t>
            </a:r>
          </a:p>
          <a:p>
            <a:pPr lvl="1"/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Attainable and time-based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385C97-26E8-4B1A-BCCF-2BF77BABD58D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1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73092" y="201816"/>
            <a:ext cx="2006531" cy="809404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Quiz time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05863"/>
            <a:ext cx="9228306" cy="4241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(5/5) What are the two key screens for materiality?</a:t>
            </a:r>
          </a:p>
          <a:p>
            <a:endParaRPr lang="en-GB" b="1" i="1" dirty="0">
              <a:solidFill>
                <a:schemeClr val="accent1"/>
              </a:solidFill>
            </a:endParaRPr>
          </a:p>
          <a:p>
            <a:pPr lvl="1"/>
            <a:r>
              <a:rPr lang="en-GB" b="1" i="1" dirty="0">
                <a:solidFill>
                  <a:schemeClr val="accent2"/>
                </a:solidFill>
              </a:rPr>
              <a:t>Relevance and significance</a:t>
            </a:r>
          </a:p>
          <a:p>
            <a:pPr lvl="1"/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Specific and measurable</a:t>
            </a:r>
          </a:p>
          <a:p>
            <a:pPr lvl="1"/>
            <a:endParaRPr lang="en-GB" dirty="0">
              <a:solidFill>
                <a:schemeClr val="accent1"/>
              </a:solidFill>
            </a:endParaRPr>
          </a:p>
          <a:p>
            <a:pPr lvl="1"/>
            <a:r>
              <a:rPr lang="en-GB" dirty="0">
                <a:solidFill>
                  <a:schemeClr val="accent1"/>
                </a:solidFill>
              </a:rPr>
              <a:t>Attainable and time-based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385C97-26E8-4B1A-BCCF-2BF77BABD58D}"/>
              </a:ext>
            </a:extLst>
          </p:cNvPr>
          <p:cNvSpPr txBox="1">
            <a:spLocks/>
          </p:cNvSpPr>
          <p:nvPr/>
        </p:nvSpPr>
        <p:spPr>
          <a:xfrm>
            <a:off x="3455895" y="293278"/>
            <a:ext cx="5802406" cy="626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AT" sz="1400" i="1" cap="none" dirty="0">
                <a:solidFill>
                  <a:schemeClr val="accent4"/>
                </a:solidFill>
              </a:rPr>
              <a:t>Hover To The Top Of Your Screen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„View Options“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„Annotation“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Select: „Stamp“ </a:t>
            </a:r>
            <a:r>
              <a:rPr lang="de-AT" sz="1400" b="0" i="1" cap="none" dirty="0">
                <a:solidFill>
                  <a:schemeClr val="accent4"/>
                </a:solidFill>
              </a:rPr>
              <a:t>&gt;</a:t>
            </a:r>
            <a:r>
              <a:rPr lang="de-AT" sz="1400" i="1" cap="none" dirty="0">
                <a:solidFill>
                  <a:schemeClr val="accent4"/>
                </a:solidFill>
              </a:rPr>
              <a:t> Stamp!</a:t>
            </a:r>
            <a:endParaRPr lang="en-GB" sz="1400" i="1" cap="none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Understand change</a:t>
            </a:r>
            <a:endParaRPr lang="en-GB" sz="3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56EBF-A493-4194-9031-2435A36B1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Adam Richards, Social Value Intl</a:t>
            </a:r>
          </a:p>
        </p:txBody>
      </p:sp>
    </p:spTree>
    <p:extLst>
      <p:ext uri="{BB962C8B-B14F-4D97-AF65-F5344CB8AC3E}">
        <p14:creationId xmlns:p14="http://schemas.microsoft.com/office/powerpoint/2010/main" val="82075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>
          <a:xfrm>
            <a:off x="5811838" y="590550"/>
            <a:ext cx="6380162" cy="371475"/>
          </a:xfrm>
          <a:noFill/>
        </p:spPr>
        <p:txBody>
          <a:bodyPr vert="horz" wrap="none" lIns="121917" tIns="60958" rIns="121917" bIns="60958" rtlCol="0" anchor="ctr">
            <a:spAutoFit/>
          </a:bodyPr>
          <a:lstStyle/>
          <a:p>
            <a:pPr algn="r"/>
            <a:r>
              <a:rPr lang="en-US" altLang="en-US" sz="18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GOOD OUTCOMES – WELL-DEFINED AND COMPLETE  </a:t>
            </a:r>
          </a:p>
        </p:txBody>
      </p:sp>
      <p:sp>
        <p:nvSpPr>
          <p:cNvPr id="94211" name="Content Placeholder 1"/>
          <p:cNvSpPr>
            <a:spLocks noGrp="1"/>
          </p:cNvSpPr>
          <p:nvPr>
            <p:ph idx="4294967295"/>
          </p:nvPr>
        </p:nvSpPr>
        <p:spPr>
          <a:xfrm>
            <a:off x="894944" y="1682885"/>
            <a:ext cx="10077855" cy="40758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Aspects of wellbeing that can be identified as well-defined outcomes</a:t>
            </a:r>
          </a:p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All outcomes – positive and negative</a:t>
            </a:r>
          </a:p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Outcomes that are reasonably sustainable, stakeholder informed and manageable (useful to improving impact)</a:t>
            </a:r>
          </a:p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Not so generalized as to be unhelpful for management (i.e. happiness, quality of life, wellbeing)</a:t>
            </a:r>
          </a:p>
          <a:p>
            <a:pPr>
              <a:lnSpc>
                <a:spcPct val="100000"/>
              </a:lnSpc>
            </a:pPr>
            <a:r>
              <a:rPr lang="en-US" altLang="en-US" sz="24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Opportunity to improve services based on segmentation</a:t>
            </a:r>
            <a:endParaRPr lang="en-US" altLang="en-US" sz="2400" dirty="0">
              <a:solidFill>
                <a:srgbClr val="2B5293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4241260"/>
            <a:ext cx="10932000" cy="1323758"/>
          </a:xfrm>
        </p:spPr>
        <p:txBody>
          <a:bodyPr/>
          <a:lstStyle/>
          <a:p>
            <a:r>
              <a:rPr lang="en-GB" sz="4000" dirty="0"/>
              <a:t>Step 3</a:t>
            </a:r>
            <a:br>
              <a:rPr lang="en-GB" sz="4000" dirty="0"/>
            </a:br>
            <a:r>
              <a:rPr lang="en-GB" sz="4000" dirty="0"/>
              <a:t>measure impact at the </a:t>
            </a:r>
            <a:r>
              <a:rPr lang="en-GB" sz="4000" dirty="0" err="1"/>
              <a:t>spo</a:t>
            </a:r>
            <a:r>
              <a:rPr lang="en-GB" sz="4000" dirty="0"/>
              <a:t> level</a:t>
            </a:r>
            <a:endParaRPr lang="en-GB" sz="25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6D7E1-2B6A-4F31-BC8E-B069D5AD2911}"/>
              </a:ext>
            </a:extLst>
          </p:cNvPr>
          <p:cNvSpPr/>
          <p:nvPr/>
        </p:nvSpPr>
        <p:spPr>
          <a:xfrm>
            <a:off x="630000" y="2921168"/>
            <a:ext cx="10338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b="1" i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How much change happened, and how to measure? (Defining indicators at the spo level)</a:t>
            </a:r>
          </a:p>
          <a:p>
            <a:r>
              <a:rPr lang="nl-NL" sz="2000" b="1" i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How long do we need to measure the changes for?</a:t>
            </a:r>
          </a:p>
        </p:txBody>
      </p:sp>
    </p:spTree>
    <p:extLst>
      <p:ext uri="{BB962C8B-B14F-4D97-AF65-F5344CB8AC3E}">
        <p14:creationId xmlns:p14="http://schemas.microsoft.com/office/powerpoint/2010/main" val="265554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4273062" y="1510285"/>
            <a:ext cx="7536943" cy="372409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GB" sz="2600" b="1" dirty="0">
                <a:solidFill>
                  <a:schemeClr val="accent2"/>
                </a:solidFill>
                <a:latin typeface="+mj-lt"/>
                <a:ea typeface="Roboto Light" charset="0"/>
                <a:cs typeface="Roboto Light" charset="0"/>
              </a:rPr>
              <a:t>For the SPO: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transforming its objectives in measurable results via outputs and outcomes indicators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2B5293"/>
              </a:solidFill>
              <a:latin typeface="+mj-lt"/>
              <a:ea typeface="Roboto Light" charset="0"/>
              <a:cs typeface="Roboto Light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E46B5C"/>
                </a:solidFill>
                <a:latin typeface="+mj-lt"/>
                <a:ea typeface="Roboto Light" charset="0"/>
                <a:cs typeface="Roboto Light" charset="0"/>
              </a:rPr>
              <a:t>Indicators</a:t>
            </a:r>
            <a:r>
              <a:rPr lang="en-GB" sz="26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: used to show progress towards or away from outputs and outcomes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E46B5C"/>
                </a:solidFill>
                <a:latin typeface="+mj-lt"/>
                <a:ea typeface="Roboto Light" charset="0"/>
                <a:cs typeface="Roboto Light" charset="0"/>
              </a:rPr>
              <a:t>Impact</a:t>
            </a:r>
            <a:r>
              <a:rPr lang="en-GB" sz="26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: often involves many professional judgments (drop off, displacement, counterfactual, attribution…) 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365702" y="311835"/>
            <a:ext cx="544430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IMM PROCESS/ </a:t>
            </a:r>
            <a:r>
              <a:rPr lang="nl-NL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STEP 3: MEASURING RESULTS</a:t>
            </a:r>
          </a:p>
        </p:txBody>
      </p:sp>
      <p:pic>
        <p:nvPicPr>
          <p:cNvPr id="6" name="Picture 5" descr="Managing Impact_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00" y="1664249"/>
            <a:ext cx="3734227" cy="37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0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5720204" y="329421"/>
            <a:ext cx="6089803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IMM PROCESS/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SUGGESTED METHODS FOR STEP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1044" y="5718406"/>
            <a:ext cx="2875280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Source: EIIL and EVPA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831" y="1022925"/>
            <a:ext cx="7273173" cy="446275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Choose indicators:</a:t>
            </a:r>
          </a:p>
          <a:p>
            <a:pPr marL="736582" marR="0" lvl="1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Identified by the stakeholder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and/or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 designed specifically for the output/outcome</a:t>
            </a:r>
          </a:p>
          <a:p>
            <a:pPr marL="736582" marR="0" lvl="1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200" b="1" dirty="0">
                <a:solidFill>
                  <a:srgbClr val="E46B5C"/>
                </a:solidFill>
                <a:latin typeface="Arial"/>
              </a:rPr>
              <a:t>Comparable with others </a:t>
            </a:r>
            <a:r>
              <a:rPr kumimoji="0" lang="es-ES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-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various libraries of </a:t>
            </a:r>
            <a:r>
              <a:rPr kumimoji="0" lang="en-GB" sz="2200" b="0" i="1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standardised indicators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(where necessary &amp; appropriate) exist such as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IRIS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or SDGs</a:t>
            </a:r>
          </a:p>
          <a:p>
            <a:pPr marL="736582" marR="0" lvl="1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200" b="1" dirty="0">
                <a:solidFill>
                  <a:srgbClr val="E46B5C"/>
                </a:solidFill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Objective and/or subjective</a:t>
            </a:r>
          </a:p>
          <a:p>
            <a:pPr marL="736582" marR="0" lvl="1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Remembering, enough precision for the decisions </a:t>
            </a:r>
          </a:p>
          <a:p>
            <a:pPr marL="126997" marR="0" lvl="0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2B5293"/>
              </a:solidFill>
              <a:effectLst/>
              <a:uLnTx/>
              <a:uFillTx/>
              <a:latin typeface="Arial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126997" marR="0" lvl="0" indent="-380990" algn="l" defTabSz="914400" rtl="0" eaLnBrk="1" fontAlgn="auto" latinLnBrk="0" hangingPunct="1">
              <a:lnSpc>
                <a:spcPct val="100000"/>
              </a:lnSpc>
              <a:spcBef>
                <a:spcPts val="83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Set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targets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 for the indicators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B5293"/>
              </a:solidFill>
              <a:effectLst/>
              <a:uLnTx/>
              <a:uFillTx/>
              <a:latin typeface="Arial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1044" y="5020239"/>
            <a:ext cx="6918960" cy="67710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/!\ Do not jump ahead and identify indicators before having clearly understood the objectives and the Theory of Change </a:t>
            </a:r>
          </a:p>
        </p:txBody>
      </p:sp>
      <p:pic>
        <p:nvPicPr>
          <p:cNvPr id="5122" name="Picture 2" descr="\\EVPADC\Shared\Communication department\EVPA Templates to use\Pictograms\0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513" y="1891499"/>
            <a:ext cx="3760787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9345236" y="329421"/>
            <a:ext cx="2464771" cy="67710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IMM PROCESS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appropriate indicators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E46B5C"/>
              </a:solidFill>
              <a:effectLst/>
              <a:uLnTx/>
              <a:uFillTx/>
              <a:latin typeface="Arial"/>
              <a:ea typeface="Roboto" charset="0"/>
              <a:cs typeface="Roboto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106" y="5626038"/>
            <a:ext cx="2875280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" panose="02000000000000000000" pitchFamily="2" charset="0"/>
                <a:cs typeface="Roboto" panose="02000000000000000000" pitchFamily="2" charset="0"/>
              </a:rPr>
              <a:t>Source: EIIL and EVPA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469" y="2417002"/>
            <a:ext cx="11469538" cy="307776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charset="0"/>
                <a:cs typeface="Roboto Light" charset="0"/>
              </a:rPr>
              <a:t>How to transform a qualitative change to a quantitative amount of change?</a:t>
            </a:r>
          </a:p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We need indicators for all outputs and outcomes</a:t>
            </a:r>
          </a:p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2B5293"/>
              </a:solidFill>
              <a:effectLst/>
              <a:uLnTx/>
              <a:uFillTx/>
              <a:latin typeface="Arial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Today, let’s just focus on our outcomes</a:t>
            </a:r>
          </a:p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2B5293"/>
              </a:solidFill>
              <a:effectLst/>
              <a:uLnTx/>
              <a:uFillTx/>
              <a:latin typeface="Arial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380990" marR="0" lvl="0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What indicators could be used to measure:</a:t>
            </a:r>
          </a:p>
          <a:p>
            <a:pPr marL="838190" lvl="1" indent="-324000">
              <a:buFont typeface="Wingdings" charset="2"/>
              <a:buChar char="§"/>
            </a:pPr>
            <a:r>
              <a:rPr lang="en-US" sz="2400" b="1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Depression?</a:t>
            </a:r>
            <a:endParaRPr lang="en-GB" sz="2400" b="1" dirty="0">
              <a:solidFill>
                <a:srgbClr val="2B5293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838190" marR="0" lvl="1" indent="-324000" algn="l" defTabSz="914400" rtl="0" eaLnBrk="1" fontAlgn="auto" latinLnBrk="0" hangingPunct="1"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B5293"/>
                </a:solidFill>
                <a:effectLst/>
                <a:uLnTx/>
                <a:uFillTx/>
                <a:latin typeface="Arial"/>
                <a:ea typeface="Roboto Light" panose="02000000000000000000" pitchFamily="2" charset="0"/>
                <a:cs typeface="Roboto Light" panose="02000000000000000000" pitchFamily="2" charset="0"/>
              </a:rPr>
              <a:t>Having a job people are satisfied with?</a:t>
            </a:r>
          </a:p>
        </p:txBody>
      </p:sp>
      <p:pic>
        <p:nvPicPr>
          <p:cNvPr id="7" name="Picture 2" descr="ÎÏÎ¿ÏÎ­Î»ÎµÏÎ¼Î± ÎµÎ¹ÎºÏÎ½Î±Ï Î³Î¹Î± emoticons of satisfaction">
            <a:extLst>
              <a:ext uri="{FF2B5EF4-FFF2-40B4-BE49-F238E27FC236}">
                <a16:creationId xmlns:a16="http://schemas.microsoft.com/office/drawing/2014/main" id="{80D82633-18E9-49A3-BC3B-45DBE8D83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011" y="329421"/>
            <a:ext cx="5176040" cy="185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56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9" name="Content Placeholder 2">
            <a:extLst>
              <a:ext uri="{FF2B5EF4-FFF2-40B4-BE49-F238E27FC236}">
                <a16:creationId xmlns:a16="http://schemas.microsoft.com/office/drawing/2014/main" id="{BED2E5C6-FC52-4F69-BA15-E5779226B3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3386" y="1721795"/>
            <a:ext cx="11216621" cy="3356043"/>
          </a:xfrm>
        </p:spPr>
        <p:txBody>
          <a:bodyPr/>
          <a:lstStyle/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2B5293"/>
                </a:solidFill>
                <a:latin typeface="Arial"/>
              </a:rPr>
              <a:t>Binary</a:t>
            </a:r>
            <a:r>
              <a:rPr lang="en-GB" altLang="en-US" sz="2400" dirty="0">
                <a:solidFill>
                  <a:srgbClr val="2B5293"/>
                </a:solidFill>
                <a:latin typeface="Arial"/>
              </a:rPr>
              <a:t>:  “Have you been stressed in the last 2 weeks?” Y/N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altLang="en-US" sz="2400" dirty="0">
              <a:solidFill>
                <a:srgbClr val="2B5293"/>
              </a:solidFill>
              <a:latin typeface="Arial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2B5293"/>
                </a:solidFill>
                <a:latin typeface="Arial"/>
              </a:rPr>
              <a:t>Scale</a:t>
            </a:r>
            <a:r>
              <a:rPr lang="en-GB" altLang="en-US" sz="2400" dirty="0">
                <a:solidFill>
                  <a:srgbClr val="2B5293"/>
                </a:solidFill>
                <a:latin typeface="Arial"/>
              </a:rPr>
              <a:t>: “On a scale of 1 to 5 how stressed have you been in the last 2 weeks?” (1 is lowest)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altLang="en-US" sz="2400" dirty="0">
              <a:solidFill>
                <a:srgbClr val="2B5293"/>
              </a:solidFill>
              <a:latin typeface="Arial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2B5293"/>
                </a:solidFill>
                <a:latin typeface="Arial"/>
              </a:rPr>
              <a:t>Validated/descriptive scale</a:t>
            </a:r>
            <a:r>
              <a:rPr lang="en-GB" altLang="en-US" sz="2400" dirty="0">
                <a:solidFill>
                  <a:srgbClr val="2B5293"/>
                </a:solidFill>
                <a:latin typeface="Arial"/>
              </a:rPr>
              <a:t>: “On a scale of strongly agree to strongly disagree, answer the statement; In the last 2 weeks I have been very stressed”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altLang="en-US" sz="2400" dirty="0">
              <a:solidFill>
                <a:srgbClr val="2B5293"/>
              </a:solidFill>
              <a:latin typeface="Arial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400" b="1" dirty="0">
                <a:solidFill>
                  <a:srgbClr val="2B5293"/>
                </a:solidFill>
                <a:latin typeface="Arial"/>
              </a:rPr>
              <a:t>Questionnaire</a:t>
            </a:r>
            <a:r>
              <a:rPr lang="en-GB" altLang="en-US" sz="2400" dirty="0">
                <a:solidFill>
                  <a:srgbClr val="2B5293"/>
                </a:solidFill>
                <a:latin typeface="Arial"/>
              </a:rPr>
              <a:t>: “Using a series of questions (with validated scales)”</a:t>
            </a:r>
          </a:p>
          <a:p>
            <a:pPr marL="533400" lvl="1" indent="-533400">
              <a:spcBef>
                <a:spcPts val="1200"/>
              </a:spcBef>
              <a:spcAft>
                <a:spcPts val="1200"/>
              </a:spcAft>
              <a:buNone/>
            </a:pPr>
            <a:endParaRPr lang="en-GB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vak 8">
            <a:extLst>
              <a:ext uri="{FF2B5EF4-FFF2-40B4-BE49-F238E27FC236}">
                <a16:creationId xmlns:a16="http://schemas.microsoft.com/office/drawing/2014/main" id="{065E6F7D-B6CC-4554-8661-E170C33BADC7}"/>
              </a:ext>
            </a:extLst>
          </p:cNvPr>
          <p:cNvSpPr txBox="1"/>
          <p:nvPr/>
        </p:nvSpPr>
        <p:spPr>
          <a:xfrm>
            <a:off x="6536774" y="329421"/>
            <a:ext cx="5273233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INCREASING RIGOUR: </a:t>
            </a:r>
            <a:r>
              <a:rPr kumimoji="0" lang="nl-NL" sz="1800" i="0" u="none" strike="noStrike" kern="1200" cap="none" spc="0" normalizeH="0" baseline="0" noProof="0" dirty="0">
                <a:ln>
                  <a:noFill/>
                </a:ln>
                <a:solidFill>
                  <a:srgbClr val="E46B5C"/>
                </a:solidFill>
                <a:effectLst/>
                <a:uLnTx/>
                <a:uFillTx/>
                <a:latin typeface="Arial"/>
                <a:ea typeface="Roboto" charset="0"/>
                <a:cs typeface="Roboto" charset="0"/>
              </a:rPr>
              <a:t>SUBJECTIVE SCALES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E46B5C"/>
              </a:solidFill>
              <a:effectLst/>
              <a:uLnTx/>
              <a:uFillTx/>
              <a:latin typeface="Arial"/>
              <a:ea typeface="Roboto" charset="0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4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3057" y="2883323"/>
            <a:ext cx="2951696" cy="295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6" name="Title 1"/>
          <p:cNvSpPr>
            <a:spLocks noGrp="1"/>
          </p:cNvSpPr>
          <p:nvPr>
            <p:ph type="title" idx="4294967295"/>
          </p:nvPr>
        </p:nvSpPr>
        <p:spPr>
          <a:xfrm>
            <a:off x="0" y="1455738"/>
            <a:ext cx="12192000" cy="608012"/>
          </a:xfrm>
          <a:noFill/>
        </p:spPr>
        <p:txBody>
          <a:bodyPr vert="horz" wrap="square" lIns="121917" tIns="60958" rIns="121917" bIns="60958" rtlCol="0" anchor="ctr">
            <a:spAutoFit/>
          </a:bodyPr>
          <a:lstStyle/>
          <a:p>
            <a:pPr algn="ctr"/>
            <a:r>
              <a:rPr lang="en-US" altLang="en-US" sz="35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HOW LONG SHOULD WE MEASURE OUTCOMES?</a:t>
            </a:r>
          </a:p>
        </p:txBody>
      </p:sp>
      <p:sp>
        <p:nvSpPr>
          <p:cNvPr id="2" name="Rectangle 1"/>
          <p:cNvSpPr/>
          <p:nvPr/>
        </p:nvSpPr>
        <p:spPr>
          <a:xfrm>
            <a:off x="1882346" y="2237337"/>
            <a:ext cx="842730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spcBef>
                <a:spcPct val="0"/>
              </a:spcBef>
            </a:pPr>
            <a:r>
              <a:rPr lang="en-GB" altLang="en-US" sz="2600" dirty="0">
                <a:solidFill>
                  <a:srgbClr val="2B5293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For how long will you be accountable for the outcomes?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63005" y="263759"/>
            <a:ext cx="3653110" cy="372406"/>
          </a:xfrm>
          <a:prstGeom prst="rect">
            <a:avLst/>
          </a:prstGeom>
          <a:noFill/>
        </p:spPr>
        <p:txBody>
          <a:bodyPr vert="horz" wrap="none" lIns="121917" tIns="60958" rIns="121917" bIns="60958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altLang="en-US" sz="1800" b="1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DURATION: </a:t>
            </a:r>
            <a:r>
              <a:rPr lang="en-GB" altLang="en-US" sz="1800" dirty="0">
                <a:solidFill>
                  <a:srgbClr val="E46B5C"/>
                </a:solidFill>
                <a:latin typeface="+mn-lt"/>
                <a:ea typeface="Roboto" charset="0"/>
                <a:cs typeface="Roboto" charset="0"/>
              </a:rPr>
              <a:t>KAPOW EXAMPLE</a:t>
            </a:r>
          </a:p>
        </p:txBody>
      </p:sp>
    </p:spTree>
    <p:extLst>
      <p:ext uri="{BB962C8B-B14F-4D97-AF65-F5344CB8AC3E}">
        <p14:creationId xmlns:p14="http://schemas.microsoft.com/office/powerpoint/2010/main" val="95855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4A0BEA48-7FC2-4C3D-B8D1-E9A1F5DEA3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37761" y="180300"/>
            <a:ext cx="5204298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b="1" dirty="0">
                <a:solidFill>
                  <a:schemeClr val="accent2"/>
                </a:solidFill>
              </a:rPr>
              <a:t>Outcome Duration</a:t>
            </a:r>
          </a:p>
        </p:txBody>
      </p:sp>
      <p:sp>
        <p:nvSpPr>
          <p:cNvPr id="243715" name="Content Placeholder 1">
            <a:extLst>
              <a:ext uri="{FF2B5EF4-FFF2-40B4-BE49-F238E27FC236}">
                <a16:creationId xmlns:a16="http://schemas.microsoft.com/office/drawing/2014/main" id="{D2A18480-4433-4FDF-8A97-B135ED0F45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2494" y="1586589"/>
            <a:ext cx="9228306" cy="4160837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n-GB" sz="2500" dirty="0">
                <a:latin typeface="Arial" charset="0"/>
              </a:rPr>
              <a:t>Does the outcome sustain without the intervention?</a:t>
            </a:r>
          </a:p>
          <a:p>
            <a:pPr marL="742950" indent="-7429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endParaRPr lang="en-GB" sz="2500" dirty="0">
              <a:latin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n-GB" sz="2500" dirty="0">
                <a:latin typeface="Arial" charset="0"/>
              </a:rPr>
              <a:t>If so, how long does it last?</a:t>
            </a:r>
          </a:p>
          <a:p>
            <a:pPr marL="742950" indent="-7429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endParaRPr lang="en-GB" sz="2500" dirty="0">
              <a:latin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n-GB" sz="2500" dirty="0">
                <a:latin typeface="Arial" charset="0"/>
              </a:rPr>
              <a:t>And for how long will you be accountable for it? (collect information to check it is still happening)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endParaRPr lang="en-GB" sz="2500" dirty="0">
              <a:latin typeface="Arial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n-GB" sz="2500" dirty="0">
                <a:latin typeface="Arial" charset="0"/>
              </a:rPr>
              <a:t>And how frequently do you need to measure?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1411CCED-C715-7042-B085-42CEEAD33374}"/>
              </a:ext>
            </a:extLst>
          </p:cNvPr>
          <p:cNvSpPr txBox="1">
            <a:spLocks/>
          </p:cNvSpPr>
          <p:nvPr/>
        </p:nvSpPr>
        <p:spPr>
          <a:xfrm>
            <a:off x="731404" y="6093296"/>
            <a:ext cx="8064500" cy="2728119"/>
          </a:xfrm>
          <a:prstGeom prst="rect">
            <a:avLst/>
          </a:prstGeom>
        </p:spPr>
        <p:txBody>
          <a:bodyPr/>
          <a:lstStyle>
            <a:lvl1pPr algn="l" defTabSz="8255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8800" b="0" i="0" kern="1200">
                <a:solidFill>
                  <a:schemeClr val="tx1"/>
                </a:solidFill>
                <a:latin typeface="LetoSans-Thin" panose="02000203000000000000" pitchFamily="2" charset="0"/>
                <a:ea typeface="Open Sans" charset="0"/>
                <a:cs typeface="Open Sans" charset="0"/>
                <a:sym typeface="Poppins" charset="0"/>
              </a:defRPr>
            </a:lvl1pPr>
            <a:lvl2pPr indent="2286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2pPr>
            <a:lvl3pPr indent="4572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3pPr>
            <a:lvl4pPr indent="6858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4pPr>
            <a:lvl5pPr indent="9144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4400" dirty="0"/>
          </a:p>
        </p:txBody>
      </p:sp>
      <p:cxnSp>
        <p:nvCxnSpPr>
          <p:cNvPr id="5" name="Gerade Verbindung 6">
            <a:extLst>
              <a:ext uri="{FF2B5EF4-FFF2-40B4-BE49-F238E27FC236}">
                <a16:creationId xmlns:a16="http://schemas.microsoft.com/office/drawing/2014/main" id="{94947CEB-C056-4641-82C3-C1ED47DC6979}"/>
              </a:ext>
            </a:extLst>
          </p:cNvPr>
          <p:cNvCxnSpPr/>
          <p:nvPr/>
        </p:nvCxnSpPr>
        <p:spPr>
          <a:xfrm>
            <a:off x="5245874" y="458182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4">
            <a:extLst>
              <a:ext uri="{FF2B5EF4-FFF2-40B4-BE49-F238E27FC236}">
                <a16:creationId xmlns:a16="http://schemas.microsoft.com/office/drawing/2014/main" id="{B868017B-7D9C-4C42-91C7-21A62D812E21}"/>
              </a:ext>
            </a:extLst>
          </p:cNvPr>
          <p:cNvSpPr txBox="1"/>
          <p:nvPr/>
        </p:nvSpPr>
        <p:spPr>
          <a:xfrm>
            <a:off x="2400323" y="1413885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r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8BAC6-446A-41EB-B776-A1EEFC7C0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64" y="1413885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7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VPA">
      <a:dk1>
        <a:sysClr val="windowText" lastClr="000000"/>
      </a:dk1>
      <a:lt1>
        <a:sysClr val="window" lastClr="FFFFFF"/>
      </a:lt1>
      <a:dk2>
        <a:srgbClr val="1E2758"/>
      </a:dk2>
      <a:lt2>
        <a:srgbClr val="EEECE1"/>
      </a:lt2>
      <a:accent1>
        <a:srgbClr val="2F52A0"/>
      </a:accent1>
      <a:accent2>
        <a:srgbClr val="ED6A5B"/>
      </a:accent2>
      <a:accent3>
        <a:srgbClr val="C16277"/>
      </a:accent3>
      <a:accent4>
        <a:srgbClr val="8F5F8F"/>
      </a:accent4>
      <a:accent5>
        <a:srgbClr val="5C579B"/>
      </a:accent5>
      <a:accent6>
        <a:srgbClr val="1E2758"/>
      </a:accent6>
      <a:hlink>
        <a:srgbClr val="2F52A0"/>
      </a:hlink>
      <a:folHlink>
        <a:srgbClr val="C162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</TotalTime>
  <Words>1534</Words>
  <Application>Microsoft Office PowerPoint</Application>
  <PresentationFormat>Widescreen</PresentationFormat>
  <Paragraphs>238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Arial (Body)</vt:lpstr>
      <vt:lpstr>Calibri</vt:lpstr>
      <vt:lpstr>LetoSans-Thin</vt:lpstr>
      <vt:lpstr>Open Sans</vt:lpstr>
      <vt:lpstr>Open Sans Light</vt:lpstr>
      <vt:lpstr>Roboto Light</vt:lpstr>
      <vt:lpstr>Symbol</vt:lpstr>
      <vt:lpstr>Wingdings</vt:lpstr>
      <vt:lpstr>Office Theme</vt:lpstr>
      <vt:lpstr>In-Depth Social Impact Measurement &amp; Management Online Training</vt:lpstr>
      <vt:lpstr>How to set-up an impact measurement and management system at the social purpose organisation (SPO) level – Defining outcome chains, indicators, targets, thresholds </vt:lpstr>
      <vt:lpstr>PowerPoint Presentation</vt:lpstr>
      <vt:lpstr>PowerPoint Presentation</vt:lpstr>
      <vt:lpstr>Recap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Quiz time</vt:lpstr>
      <vt:lpstr>Understand change</vt:lpstr>
      <vt:lpstr>GOOD OUTCOMES – WELL-DEFINED AND COMPLETE  </vt:lpstr>
      <vt:lpstr>Step 3 measure impact at the spo level</vt:lpstr>
      <vt:lpstr>PowerPoint Presentation</vt:lpstr>
      <vt:lpstr>PowerPoint Presentation</vt:lpstr>
      <vt:lpstr>PowerPoint Presentation</vt:lpstr>
      <vt:lpstr>PowerPoint Presentation</vt:lpstr>
      <vt:lpstr>HOW LONG SHOULD WE MEASURE OUTCOMES?</vt:lpstr>
      <vt:lpstr>Outcome Duration</vt:lpstr>
      <vt:lpstr>PowerPoint Presentation</vt:lpstr>
    </vt:vector>
  </TitlesOfParts>
  <Company>Temp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For Impact</dc:title>
  <dc:creator>Florian Tuder</dc:creator>
  <cp:lastModifiedBy>Sara Seganti</cp:lastModifiedBy>
  <cp:revision>140</cp:revision>
  <dcterms:created xsi:type="dcterms:W3CDTF">2020-12-10T18:41:05Z</dcterms:created>
  <dcterms:modified xsi:type="dcterms:W3CDTF">2022-08-29T08:20:03Z</dcterms:modified>
</cp:coreProperties>
</file>