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8"/>
  </p:notesMasterIdLst>
  <p:handoutMasterIdLst>
    <p:handoutMasterId r:id="rId29"/>
  </p:handoutMasterIdLst>
  <p:sldIdLst>
    <p:sldId id="2848" r:id="rId2"/>
    <p:sldId id="2849" r:id="rId3"/>
    <p:sldId id="2697" r:id="rId4"/>
    <p:sldId id="2704" r:id="rId5"/>
    <p:sldId id="2727" r:id="rId6"/>
    <p:sldId id="2728" r:id="rId7"/>
    <p:sldId id="2729" r:id="rId8"/>
    <p:sldId id="2730" r:id="rId9"/>
    <p:sldId id="2731" r:id="rId10"/>
    <p:sldId id="2732" r:id="rId11"/>
    <p:sldId id="2744" r:id="rId12"/>
    <p:sldId id="3038" r:id="rId13"/>
    <p:sldId id="2747" r:id="rId14"/>
    <p:sldId id="2838" r:id="rId15"/>
    <p:sldId id="2755" r:id="rId16"/>
    <p:sldId id="2756" r:id="rId17"/>
    <p:sldId id="2757" r:id="rId18"/>
    <p:sldId id="2759" r:id="rId19"/>
    <p:sldId id="375" r:id="rId20"/>
    <p:sldId id="596" r:id="rId21"/>
    <p:sldId id="376" r:id="rId22"/>
    <p:sldId id="379" r:id="rId23"/>
    <p:sldId id="380" r:id="rId24"/>
    <p:sldId id="598" r:id="rId25"/>
    <p:sldId id="390" r:id="rId26"/>
    <p:sldId id="345" r:id="rId27"/>
  </p:sldIdLst>
  <p:sldSz cx="12192000" cy="6858000"/>
  <p:notesSz cx="6888163" cy="100187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Florian Tuder" initials="FT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BFF2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0230" autoAdjust="0"/>
    <p:restoredTop sz="95268" autoAdjust="0"/>
  </p:normalViewPr>
  <p:slideViewPr>
    <p:cSldViewPr snapToGrid="0">
      <p:cViewPr varScale="1">
        <p:scale>
          <a:sx n="62" d="100"/>
          <a:sy n="62" d="100"/>
        </p:scale>
        <p:origin x="244" y="2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124" d="100"/>
          <a:sy n="124" d="100"/>
        </p:scale>
        <p:origin x="4888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commentAuthors" Target="commentAuthors.xml"/><Relationship Id="rId8" Type="http://schemas.openxmlformats.org/officeDocument/2006/relationships/slide" Target="slides/slide7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798D882-CE33-4738-8E34-95A3DEB93219}" type="doc">
      <dgm:prSet loTypeId="urn:microsoft.com/office/officeart/2005/8/layout/cycle6" loCatId="cycle" qsTypeId="urn:microsoft.com/office/officeart/2005/8/quickstyle/simple2" qsCatId="simple" csTypeId="urn:microsoft.com/office/officeart/2005/8/colors/accent3_2" csCatId="accent3"/>
      <dgm:spPr/>
      <dgm:t>
        <a:bodyPr/>
        <a:lstStyle/>
        <a:p>
          <a:endParaRPr lang="en-US"/>
        </a:p>
      </dgm:t>
    </dgm:pt>
    <dgm:pt modelId="{73AC26EC-06B7-4FF0-915B-60E4406D896D}">
      <dgm:prSet/>
      <dgm:spPr/>
      <dgm:t>
        <a:bodyPr/>
        <a:lstStyle/>
        <a:p>
          <a:r>
            <a:rPr lang="en-GB" b="1" dirty="0">
              <a:latin typeface="Arial" panose="020B0604020202020204" pitchFamily="34" charset="0"/>
              <a:cs typeface="Arial" panose="020B0604020202020204" pitchFamily="34" charset="0"/>
            </a:rPr>
            <a:t>Relevant (qualitative judgement) </a:t>
          </a:r>
          <a:r>
            <a:rPr lang="en-GB" dirty="0">
              <a:latin typeface="Arial" panose="020B0604020202020204" pitchFamily="34" charset="0"/>
              <a:cs typeface="Arial" panose="020B0604020202020204" pitchFamily="34" charset="0"/>
            </a:rPr>
            <a:t>to at least one of the following: your policies, your stakeholders, work of peers, societal norms, short term financial impacts. 1</a:t>
          </a:r>
          <a:r>
            <a:rPr lang="en-GB" baseline="30000" dirty="0">
              <a:latin typeface="Arial" panose="020B0604020202020204" pitchFamily="34" charset="0"/>
              <a:cs typeface="Arial" panose="020B0604020202020204" pitchFamily="34" charset="0"/>
            </a:rPr>
            <a:t>st</a:t>
          </a:r>
          <a:r>
            <a:rPr lang="en-GB" dirty="0">
              <a:latin typeface="Arial" panose="020B0604020202020204" pitchFamily="34" charset="0"/>
              <a:cs typeface="Arial" panose="020B0604020202020204" pitchFamily="34" charset="0"/>
            </a:rPr>
            <a:t> screen– include or not?</a:t>
          </a:r>
          <a:endParaRPr lang="en-US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108665A-B564-4B6A-B9C4-5B1D5991617A}" type="parTrans" cxnId="{A3F0F46B-324C-4339-BD64-FAB25527BD46}">
      <dgm:prSet/>
      <dgm:spPr/>
      <dgm:t>
        <a:bodyPr/>
        <a:lstStyle/>
        <a:p>
          <a:endParaRPr lang="en-US"/>
        </a:p>
      </dgm:t>
    </dgm:pt>
    <dgm:pt modelId="{6AAC4F89-A842-4CA1-A53F-4CC48FC0F3B7}" type="sibTrans" cxnId="{A3F0F46B-324C-4339-BD64-FAB25527BD46}">
      <dgm:prSet/>
      <dgm:spPr/>
      <dgm:t>
        <a:bodyPr/>
        <a:lstStyle/>
        <a:p>
          <a:endParaRPr lang="en-US"/>
        </a:p>
      </dgm:t>
    </dgm:pt>
    <dgm:pt modelId="{6F8CE89F-779A-4B5A-95B9-E8181EF9C3AC}">
      <dgm:prSet/>
      <dgm:spPr/>
      <dgm:t>
        <a:bodyPr/>
        <a:lstStyle/>
        <a:p>
          <a:r>
            <a:rPr lang="en-GB" b="1">
              <a:latin typeface="Arial" panose="020B0604020202020204" pitchFamily="34" charset="0"/>
              <a:cs typeface="Arial" panose="020B0604020202020204" pitchFamily="34" charset="0"/>
            </a:rPr>
            <a:t>Significant</a:t>
          </a:r>
          <a:r>
            <a:rPr lang="en-GB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GB" b="1">
              <a:latin typeface="Arial" panose="020B0604020202020204" pitchFamily="34" charset="0"/>
              <a:cs typeface="Arial" panose="020B0604020202020204" pitchFamily="34" charset="0"/>
            </a:rPr>
            <a:t>(quantitative judgement)</a:t>
          </a:r>
          <a:r>
            <a:rPr lang="en-GB">
              <a:latin typeface="Arial" panose="020B0604020202020204" pitchFamily="34" charset="0"/>
              <a:cs typeface="Arial" panose="020B0604020202020204" pitchFamily="34" charset="0"/>
            </a:rPr>
            <a:t> means that the real or potential impact of the issue (both positive and negative) has passed a threshold that means it influences decisions and actions – 2</a:t>
          </a:r>
          <a:r>
            <a:rPr lang="en-GB" baseline="30000">
              <a:latin typeface="Arial" panose="020B0604020202020204" pitchFamily="34" charset="0"/>
              <a:cs typeface="Arial" panose="020B0604020202020204" pitchFamily="34" charset="0"/>
            </a:rPr>
            <a:t>nd</a:t>
          </a:r>
          <a:r>
            <a:rPr lang="en-GB">
              <a:latin typeface="Arial" panose="020B0604020202020204" pitchFamily="34" charset="0"/>
              <a:cs typeface="Arial" panose="020B0604020202020204" pitchFamily="34" charset="0"/>
            </a:rPr>
            <a:t> screen- keep in or not?</a:t>
          </a:r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8AFE754-2FE8-4B26-95A4-D2C2629231EC}" type="parTrans" cxnId="{4C9E3533-0335-4F53-AC41-E4EF4413A383}">
      <dgm:prSet/>
      <dgm:spPr/>
      <dgm:t>
        <a:bodyPr/>
        <a:lstStyle/>
        <a:p>
          <a:endParaRPr lang="en-US"/>
        </a:p>
      </dgm:t>
    </dgm:pt>
    <dgm:pt modelId="{637564BA-7EF7-417F-9F0C-9A058BC4BDC8}" type="sibTrans" cxnId="{4C9E3533-0335-4F53-AC41-E4EF4413A383}">
      <dgm:prSet/>
      <dgm:spPr/>
      <dgm:t>
        <a:bodyPr/>
        <a:lstStyle/>
        <a:p>
          <a:endParaRPr lang="en-US"/>
        </a:p>
      </dgm:t>
    </dgm:pt>
    <dgm:pt modelId="{4CF841F6-DA3A-46AF-9F07-78A119CC9FE7}" type="pres">
      <dgm:prSet presAssocID="{A798D882-CE33-4738-8E34-95A3DEB93219}" presName="cycle" presStyleCnt="0">
        <dgm:presLayoutVars>
          <dgm:dir/>
          <dgm:resizeHandles val="exact"/>
        </dgm:presLayoutVars>
      </dgm:prSet>
      <dgm:spPr/>
    </dgm:pt>
    <dgm:pt modelId="{A07DBE83-0DE9-4501-866B-29A7BE8A2527}" type="pres">
      <dgm:prSet presAssocID="{73AC26EC-06B7-4FF0-915B-60E4406D896D}" presName="node" presStyleLbl="node1" presStyleIdx="0" presStyleCnt="2">
        <dgm:presLayoutVars>
          <dgm:bulletEnabled val="1"/>
        </dgm:presLayoutVars>
      </dgm:prSet>
      <dgm:spPr/>
    </dgm:pt>
    <dgm:pt modelId="{1DD839E7-1802-461B-949E-002F1B94393A}" type="pres">
      <dgm:prSet presAssocID="{73AC26EC-06B7-4FF0-915B-60E4406D896D}" presName="spNode" presStyleCnt="0"/>
      <dgm:spPr/>
    </dgm:pt>
    <dgm:pt modelId="{4CDB4E18-9466-4DB2-99DF-03DD7CA815F3}" type="pres">
      <dgm:prSet presAssocID="{6AAC4F89-A842-4CA1-A53F-4CC48FC0F3B7}" presName="sibTrans" presStyleLbl="sibTrans1D1" presStyleIdx="0" presStyleCnt="2"/>
      <dgm:spPr/>
    </dgm:pt>
    <dgm:pt modelId="{643648B5-CEFB-47E3-A4B4-604607511F13}" type="pres">
      <dgm:prSet presAssocID="{6F8CE89F-779A-4B5A-95B9-E8181EF9C3AC}" presName="node" presStyleLbl="node1" presStyleIdx="1" presStyleCnt="2">
        <dgm:presLayoutVars>
          <dgm:bulletEnabled val="1"/>
        </dgm:presLayoutVars>
      </dgm:prSet>
      <dgm:spPr/>
    </dgm:pt>
    <dgm:pt modelId="{B85ED556-61FB-4DC2-98E4-94C5E2D39970}" type="pres">
      <dgm:prSet presAssocID="{6F8CE89F-779A-4B5A-95B9-E8181EF9C3AC}" presName="spNode" presStyleCnt="0"/>
      <dgm:spPr/>
    </dgm:pt>
    <dgm:pt modelId="{A46B6A04-7EEE-4995-AC65-3EEB68FD7400}" type="pres">
      <dgm:prSet presAssocID="{637564BA-7EF7-417F-9F0C-9A058BC4BDC8}" presName="sibTrans" presStyleLbl="sibTrans1D1" presStyleIdx="1" presStyleCnt="2"/>
      <dgm:spPr/>
    </dgm:pt>
  </dgm:ptLst>
  <dgm:cxnLst>
    <dgm:cxn modelId="{7D27900F-8816-4017-A108-1D43735E3D1D}" type="presOf" srcId="{6F8CE89F-779A-4B5A-95B9-E8181EF9C3AC}" destId="{643648B5-CEFB-47E3-A4B4-604607511F13}" srcOrd="0" destOrd="0" presId="urn:microsoft.com/office/officeart/2005/8/layout/cycle6"/>
    <dgm:cxn modelId="{4C9E3533-0335-4F53-AC41-E4EF4413A383}" srcId="{A798D882-CE33-4738-8E34-95A3DEB93219}" destId="{6F8CE89F-779A-4B5A-95B9-E8181EF9C3AC}" srcOrd="1" destOrd="0" parTransId="{B8AFE754-2FE8-4B26-95A4-D2C2629231EC}" sibTransId="{637564BA-7EF7-417F-9F0C-9A058BC4BDC8}"/>
    <dgm:cxn modelId="{3428945B-494D-44F5-99ED-94335A278055}" type="presOf" srcId="{A798D882-CE33-4738-8E34-95A3DEB93219}" destId="{4CF841F6-DA3A-46AF-9F07-78A119CC9FE7}" srcOrd="0" destOrd="0" presId="urn:microsoft.com/office/officeart/2005/8/layout/cycle6"/>
    <dgm:cxn modelId="{4351535E-101F-4197-A74A-E94A5A699B45}" type="presOf" srcId="{637564BA-7EF7-417F-9F0C-9A058BC4BDC8}" destId="{A46B6A04-7EEE-4995-AC65-3EEB68FD7400}" srcOrd="0" destOrd="0" presId="urn:microsoft.com/office/officeart/2005/8/layout/cycle6"/>
    <dgm:cxn modelId="{A3F0F46B-324C-4339-BD64-FAB25527BD46}" srcId="{A798D882-CE33-4738-8E34-95A3DEB93219}" destId="{73AC26EC-06B7-4FF0-915B-60E4406D896D}" srcOrd="0" destOrd="0" parTransId="{0108665A-B564-4B6A-B9C4-5B1D5991617A}" sibTransId="{6AAC4F89-A842-4CA1-A53F-4CC48FC0F3B7}"/>
    <dgm:cxn modelId="{5A0EDFCA-6E68-4F24-94B1-38C5A3DB7A35}" type="presOf" srcId="{73AC26EC-06B7-4FF0-915B-60E4406D896D}" destId="{A07DBE83-0DE9-4501-866B-29A7BE8A2527}" srcOrd="0" destOrd="0" presId="urn:microsoft.com/office/officeart/2005/8/layout/cycle6"/>
    <dgm:cxn modelId="{48A76CE1-BDDE-4E61-BE39-35678FE7231E}" type="presOf" srcId="{6AAC4F89-A842-4CA1-A53F-4CC48FC0F3B7}" destId="{4CDB4E18-9466-4DB2-99DF-03DD7CA815F3}" srcOrd="0" destOrd="0" presId="urn:microsoft.com/office/officeart/2005/8/layout/cycle6"/>
    <dgm:cxn modelId="{0794991B-A94B-417E-846C-CEEDBF7EE053}" type="presParOf" srcId="{4CF841F6-DA3A-46AF-9F07-78A119CC9FE7}" destId="{A07DBE83-0DE9-4501-866B-29A7BE8A2527}" srcOrd="0" destOrd="0" presId="urn:microsoft.com/office/officeart/2005/8/layout/cycle6"/>
    <dgm:cxn modelId="{0219D09A-5C17-45C4-A2FA-616B1B843075}" type="presParOf" srcId="{4CF841F6-DA3A-46AF-9F07-78A119CC9FE7}" destId="{1DD839E7-1802-461B-949E-002F1B94393A}" srcOrd="1" destOrd="0" presId="urn:microsoft.com/office/officeart/2005/8/layout/cycle6"/>
    <dgm:cxn modelId="{0AABBA8C-FBC5-4E67-8F80-80E4C9F14545}" type="presParOf" srcId="{4CF841F6-DA3A-46AF-9F07-78A119CC9FE7}" destId="{4CDB4E18-9466-4DB2-99DF-03DD7CA815F3}" srcOrd="2" destOrd="0" presId="urn:microsoft.com/office/officeart/2005/8/layout/cycle6"/>
    <dgm:cxn modelId="{810610B3-AC92-4ED6-B1FC-A3A6FFEB79BF}" type="presParOf" srcId="{4CF841F6-DA3A-46AF-9F07-78A119CC9FE7}" destId="{643648B5-CEFB-47E3-A4B4-604607511F13}" srcOrd="3" destOrd="0" presId="urn:microsoft.com/office/officeart/2005/8/layout/cycle6"/>
    <dgm:cxn modelId="{BE9618BA-FCEE-421A-A69B-08C8D17FAD57}" type="presParOf" srcId="{4CF841F6-DA3A-46AF-9F07-78A119CC9FE7}" destId="{B85ED556-61FB-4DC2-98E4-94C5E2D39970}" srcOrd="4" destOrd="0" presId="urn:microsoft.com/office/officeart/2005/8/layout/cycle6"/>
    <dgm:cxn modelId="{7CC74A42-3ED0-44C8-81B4-EBE42C8F02D6}" type="presParOf" srcId="{4CF841F6-DA3A-46AF-9F07-78A119CC9FE7}" destId="{A46B6A04-7EEE-4995-AC65-3EEB68FD7400}" srcOrd="5" destOrd="0" presId="urn:microsoft.com/office/officeart/2005/8/layout/cycle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787453C-617E-4F28-B783-8CC705A83D0C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5E9819F1-DA60-4094-B6B3-E1B795307652}">
      <dgm:prSet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en-GB" dirty="0"/>
            <a:t>Different audiences have different purposes (decisions to make)</a:t>
          </a:r>
          <a:endParaRPr lang="en-US" dirty="0"/>
        </a:p>
      </dgm:t>
    </dgm:pt>
    <dgm:pt modelId="{B8BEB838-EE07-48FF-9CAC-3D67CA161BDA}" type="parTrans" cxnId="{63FB7A13-4C85-4ADC-86BF-8A4E1E2B6AC0}">
      <dgm:prSet/>
      <dgm:spPr/>
      <dgm:t>
        <a:bodyPr/>
        <a:lstStyle/>
        <a:p>
          <a:endParaRPr lang="en-US"/>
        </a:p>
      </dgm:t>
    </dgm:pt>
    <dgm:pt modelId="{1FEEB4EC-0985-4A7B-952B-7636D3A61D46}" type="sibTrans" cxnId="{63FB7A13-4C85-4ADC-86BF-8A4E1E2B6AC0}">
      <dgm:prSet/>
      <dgm:spPr/>
      <dgm:t>
        <a:bodyPr/>
        <a:lstStyle/>
        <a:p>
          <a:endParaRPr lang="en-US"/>
        </a:p>
      </dgm:t>
    </dgm:pt>
    <dgm:pt modelId="{08013302-00EF-460F-AE41-AE2521F2B0CF}">
      <dgm:prSet/>
      <dgm:spPr/>
      <dgm:t>
        <a:bodyPr/>
        <a:lstStyle/>
        <a:p>
          <a:r>
            <a:rPr lang="en-GB" dirty="0"/>
            <a:t>They need evidence presented differently - with varying degrees of granularity to aggregation</a:t>
          </a:r>
          <a:endParaRPr lang="en-US" dirty="0"/>
        </a:p>
      </dgm:t>
    </dgm:pt>
    <dgm:pt modelId="{13BB070B-0E4D-472F-85B9-73C8FA5CC38A}" type="parTrans" cxnId="{952656BD-A64A-4758-B017-2E049478E8FF}">
      <dgm:prSet/>
      <dgm:spPr/>
      <dgm:t>
        <a:bodyPr/>
        <a:lstStyle/>
        <a:p>
          <a:endParaRPr lang="en-US"/>
        </a:p>
      </dgm:t>
    </dgm:pt>
    <dgm:pt modelId="{49C4F770-F1A5-49A2-82CF-C71392A0E271}" type="sibTrans" cxnId="{952656BD-A64A-4758-B017-2E049478E8FF}">
      <dgm:prSet/>
      <dgm:spPr/>
      <dgm:t>
        <a:bodyPr/>
        <a:lstStyle/>
        <a:p>
          <a:endParaRPr lang="en-US"/>
        </a:p>
      </dgm:t>
    </dgm:pt>
    <dgm:pt modelId="{76D0FAE7-F33A-4087-A3FD-8931D83FE660}">
      <dgm:prSet/>
      <dgm:spPr/>
      <dgm:t>
        <a:bodyPr/>
        <a:lstStyle/>
        <a:p>
          <a:r>
            <a:rPr lang="en-GB" b="1" dirty="0">
              <a:solidFill>
                <a:srgbClr val="009999"/>
              </a:solidFill>
            </a:rPr>
            <a:t>Funders/investors </a:t>
          </a:r>
          <a:r>
            <a:rPr lang="en-GB" dirty="0"/>
            <a:t>and the public need more aggregation</a:t>
          </a:r>
          <a:endParaRPr lang="en-US" dirty="0"/>
        </a:p>
      </dgm:t>
    </dgm:pt>
    <dgm:pt modelId="{6DD90D23-A541-490D-A2B0-FF9DA33992E2}" type="parTrans" cxnId="{36FA5F4B-059F-43EF-83B1-392030997536}">
      <dgm:prSet/>
      <dgm:spPr/>
      <dgm:t>
        <a:bodyPr/>
        <a:lstStyle/>
        <a:p>
          <a:endParaRPr lang="en-US"/>
        </a:p>
      </dgm:t>
    </dgm:pt>
    <dgm:pt modelId="{B13805CF-9E7D-4A3E-95EE-2EB3D70879EB}" type="sibTrans" cxnId="{36FA5F4B-059F-43EF-83B1-392030997536}">
      <dgm:prSet/>
      <dgm:spPr/>
      <dgm:t>
        <a:bodyPr/>
        <a:lstStyle/>
        <a:p>
          <a:endParaRPr lang="en-US"/>
        </a:p>
      </dgm:t>
    </dgm:pt>
    <dgm:pt modelId="{17DCB749-FB65-40D6-94F8-37FFAB060BF9}">
      <dgm:prSet/>
      <dgm:spPr/>
      <dgm:t>
        <a:bodyPr/>
        <a:lstStyle/>
        <a:p>
          <a:r>
            <a:rPr lang="en-GB" b="1" dirty="0">
              <a:solidFill>
                <a:srgbClr val="009999"/>
              </a:solidFill>
            </a:rPr>
            <a:t>Management/operations</a:t>
          </a:r>
          <a:r>
            <a:rPr lang="en-GB" dirty="0"/>
            <a:t> need detail (granularity)</a:t>
          </a:r>
          <a:endParaRPr lang="en-US" dirty="0"/>
        </a:p>
      </dgm:t>
    </dgm:pt>
    <dgm:pt modelId="{18B59139-95DD-4E41-AA79-6F9069BEC817}" type="parTrans" cxnId="{489D756D-DA8F-486C-A898-B090B48ADA9B}">
      <dgm:prSet/>
      <dgm:spPr/>
      <dgm:t>
        <a:bodyPr/>
        <a:lstStyle/>
        <a:p>
          <a:endParaRPr lang="en-US"/>
        </a:p>
      </dgm:t>
    </dgm:pt>
    <dgm:pt modelId="{A3F9FFAC-CBEE-4C17-9104-AAC2A56A153A}" type="sibTrans" cxnId="{489D756D-DA8F-486C-A898-B090B48ADA9B}">
      <dgm:prSet/>
      <dgm:spPr/>
      <dgm:t>
        <a:bodyPr/>
        <a:lstStyle/>
        <a:p>
          <a:endParaRPr lang="en-US"/>
        </a:p>
      </dgm:t>
    </dgm:pt>
    <dgm:pt modelId="{B05248CD-AD73-429B-A39D-0B95B85CD695}">
      <dgm:prSet/>
      <dgm:spPr/>
      <dgm:t>
        <a:bodyPr/>
        <a:lstStyle/>
        <a:p>
          <a:r>
            <a:rPr lang="en-GB" dirty="0"/>
            <a:t>They also need different levels of verification of the results to have the confidence to use them</a:t>
          </a:r>
          <a:endParaRPr lang="en-US" dirty="0"/>
        </a:p>
      </dgm:t>
    </dgm:pt>
    <dgm:pt modelId="{E74BC0F3-E3DC-4BFB-9E33-F72582607C40}" type="parTrans" cxnId="{C6C85415-5C8B-42A9-B714-7FC0ECD24148}">
      <dgm:prSet/>
      <dgm:spPr/>
      <dgm:t>
        <a:bodyPr/>
        <a:lstStyle/>
        <a:p>
          <a:endParaRPr lang="en-US"/>
        </a:p>
      </dgm:t>
    </dgm:pt>
    <dgm:pt modelId="{4AEE7F33-A706-4C3F-8F1D-5E965BD118DD}" type="sibTrans" cxnId="{C6C85415-5C8B-42A9-B714-7FC0ECD24148}">
      <dgm:prSet/>
      <dgm:spPr/>
      <dgm:t>
        <a:bodyPr/>
        <a:lstStyle/>
        <a:p>
          <a:endParaRPr lang="en-US"/>
        </a:p>
      </dgm:t>
    </dgm:pt>
    <dgm:pt modelId="{91229A21-DCB8-47E4-857A-97A1B8C3327F}">
      <dgm:prSet/>
      <dgm:spPr/>
      <dgm:t>
        <a:bodyPr/>
        <a:lstStyle/>
        <a:p>
          <a:r>
            <a:rPr lang="en-GB" b="1" dirty="0">
              <a:solidFill>
                <a:srgbClr val="009999"/>
              </a:solidFill>
            </a:rPr>
            <a:t>Funders/investors</a:t>
          </a:r>
          <a:r>
            <a:rPr lang="en-GB" b="1" dirty="0"/>
            <a:t> </a:t>
          </a:r>
          <a:r>
            <a:rPr lang="en-GB" dirty="0"/>
            <a:t>and the public need external verification</a:t>
          </a:r>
          <a:endParaRPr lang="en-US" dirty="0"/>
        </a:p>
      </dgm:t>
    </dgm:pt>
    <dgm:pt modelId="{9AB04B62-384C-4C7A-BA2F-430DE5749420}" type="parTrans" cxnId="{C379EF3C-333F-4E10-BF11-51D1EAC92D19}">
      <dgm:prSet/>
      <dgm:spPr/>
      <dgm:t>
        <a:bodyPr/>
        <a:lstStyle/>
        <a:p>
          <a:endParaRPr lang="en-US"/>
        </a:p>
      </dgm:t>
    </dgm:pt>
    <dgm:pt modelId="{4B771CEA-AEBE-4228-91D7-E2988C5FE7A4}" type="sibTrans" cxnId="{C379EF3C-333F-4E10-BF11-51D1EAC92D19}">
      <dgm:prSet/>
      <dgm:spPr/>
      <dgm:t>
        <a:bodyPr/>
        <a:lstStyle/>
        <a:p>
          <a:endParaRPr lang="en-US"/>
        </a:p>
      </dgm:t>
    </dgm:pt>
    <dgm:pt modelId="{7C4D53F9-82AC-4B2D-9208-1B55D9E769FD}">
      <dgm:prSet/>
      <dgm:spPr/>
      <dgm:t>
        <a:bodyPr/>
        <a:lstStyle/>
        <a:p>
          <a:r>
            <a:rPr lang="en-GB" b="1" dirty="0">
              <a:solidFill>
                <a:srgbClr val="009999"/>
              </a:solidFill>
            </a:rPr>
            <a:t>Management/operations</a:t>
          </a:r>
          <a:r>
            <a:rPr lang="en-GB" dirty="0"/>
            <a:t> need scrutiny from those whose lives are       	affected</a:t>
          </a:r>
          <a:endParaRPr lang="en-US" dirty="0"/>
        </a:p>
      </dgm:t>
    </dgm:pt>
    <dgm:pt modelId="{C6FE45BF-B7F1-4B7D-AF51-01E819241A0A}" type="parTrans" cxnId="{405FD1BC-6B1B-4CA3-9548-ADB7704C1B8A}">
      <dgm:prSet/>
      <dgm:spPr/>
      <dgm:t>
        <a:bodyPr/>
        <a:lstStyle/>
        <a:p>
          <a:endParaRPr lang="en-US"/>
        </a:p>
      </dgm:t>
    </dgm:pt>
    <dgm:pt modelId="{EF1D8023-5D3A-48F2-AECA-146EE4BA5F79}" type="sibTrans" cxnId="{405FD1BC-6B1B-4CA3-9548-ADB7704C1B8A}">
      <dgm:prSet/>
      <dgm:spPr/>
      <dgm:t>
        <a:bodyPr/>
        <a:lstStyle/>
        <a:p>
          <a:endParaRPr lang="en-US"/>
        </a:p>
      </dgm:t>
    </dgm:pt>
    <dgm:pt modelId="{481F3F94-FE49-4FE2-8E81-94236B84C389}">
      <dgm:prSet/>
      <dgm:spPr/>
      <dgm:t>
        <a:bodyPr/>
        <a:lstStyle/>
        <a:p>
          <a:endParaRPr lang="en-US" dirty="0"/>
        </a:p>
      </dgm:t>
    </dgm:pt>
    <dgm:pt modelId="{FAC1A3A2-D806-404E-A2F3-34471610F152}" type="parTrans" cxnId="{B14B2072-DB7C-423F-9CB3-AA7788EF237D}">
      <dgm:prSet/>
      <dgm:spPr/>
      <dgm:t>
        <a:bodyPr/>
        <a:lstStyle/>
        <a:p>
          <a:endParaRPr lang="en-GB"/>
        </a:p>
      </dgm:t>
    </dgm:pt>
    <dgm:pt modelId="{9B5729FB-29AE-4E8C-A91B-194AD8860665}" type="sibTrans" cxnId="{B14B2072-DB7C-423F-9CB3-AA7788EF237D}">
      <dgm:prSet/>
      <dgm:spPr/>
      <dgm:t>
        <a:bodyPr/>
        <a:lstStyle/>
        <a:p>
          <a:endParaRPr lang="en-GB"/>
        </a:p>
      </dgm:t>
    </dgm:pt>
    <dgm:pt modelId="{8D14ADF6-28D0-4CA3-B8F3-40FEC0E20963}" type="pres">
      <dgm:prSet presAssocID="{8787453C-617E-4F28-B783-8CC705A83D0C}" presName="Name0" presStyleCnt="0">
        <dgm:presLayoutVars>
          <dgm:dir/>
          <dgm:animLvl val="lvl"/>
          <dgm:resizeHandles val="exact"/>
        </dgm:presLayoutVars>
      </dgm:prSet>
      <dgm:spPr/>
    </dgm:pt>
    <dgm:pt modelId="{FD762E34-CA64-45BB-B3FD-C020AE69DC68}" type="pres">
      <dgm:prSet presAssocID="{5E9819F1-DA60-4094-B6B3-E1B795307652}" presName="linNode" presStyleCnt="0"/>
      <dgm:spPr/>
    </dgm:pt>
    <dgm:pt modelId="{CDC4301A-7BEE-487D-8D8D-B5E9A7F3E7B4}" type="pres">
      <dgm:prSet presAssocID="{5E9819F1-DA60-4094-B6B3-E1B795307652}" presName="parentText" presStyleLbl="node1" presStyleIdx="0" presStyleCnt="1">
        <dgm:presLayoutVars>
          <dgm:chMax val="1"/>
          <dgm:bulletEnabled val="1"/>
        </dgm:presLayoutVars>
      </dgm:prSet>
      <dgm:spPr/>
    </dgm:pt>
    <dgm:pt modelId="{12A18941-5BB9-4CFF-B5A7-7C30EF397877}" type="pres">
      <dgm:prSet presAssocID="{5E9819F1-DA60-4094-B6B3-E1B795307652}" presName="descendantText" presStyleLbl="alignAccFollowNode1" presStyleIdx="0" presStyleCnt="1">
        <dgm:presLayoutVars>
          <dgm:bulletEnabled val="1"/>
        </dgm:presLayoutVars>
      </dgm:prSet>
      <dgm:spPr/>
    </dgm:pt>
  </dgm:ptLst>
  <dgm:cxnLst>
    <dgm:cxn modelId="{C5032712-5C5C-40D1-A0DD-A62E38BEA8C2}" type="presOf" srcId="{481F3F94-FE49-4FE2-8E81-94236B84C389}" destId="{12A18941-5BB9-4CFF-B5A7-7C30EF397877}" srcOrd="0" destOrd="3" presId="urn:microsoft.com/office/officeart/2005/8/layout/vList5"/>
    <dgm:cxn modelId="{63FB7A13-4C85-4ADC-86BF-8A4E1E2B6AC0}" srcId="{8787453C-617E-4F28-B783-8CC705A83D0C}" destId="{5E9819F1-DA60-4094-B6B3-E1B795307652}" srcOrd="0" destOrd="0" parTransId="{B8BEB838-EE07-48FF-9CAC-3D67CA161BDA}" sibTransId="{1FEEB4EC-0985-4A7B-952B-7636D3A61D46}"/>
    <dgm:cxn modelId="{C6C85415-5C8B-42A9-B714-7FC0ECD24148}" srcId="{5E9819F1-DA60-4094-B6B3-E1B795307652}" destId="{B05248CD-AD73-429B-A39D-0B95B85CD695}" srcOrd="2" destOrd="0" parTransId="{E74BC0F3-E3DC-4BFB-9E33-F72582607C40}" sibTransId="{4AEE7F33-A706-4C3F-8F1D-5E965BD118DD}"/>
    <dgm:cxn modelId="{CE5D3D2A-732B-4FF2-9878-B007AE09323A}" type="presOf" srcId="{B05248CD-AD73-429B-A39D-0B95B85CD695}" destId="{12A18941-5BB9-4CFF-B5A7-7C30EF397877}" srcOrd="0" destOrd="4" presId="urn:microsoft.com/office/officeart/2005/8/layout/vList5"/>
    <dgm:cxn modelId="{5BB3CE3B-97E0-412C-B66B-2909C30A7E3F}" type="presOf" srcId="{8787453C-617E-4F28-B783-8CC705A83D0C}" destId="{8D14ADF6-28D0-4CA3-B8F3-40FEC0E20963}" srcOrd="0" destOrd="0" presId="urn:microsoft.com/office/officeart/2005/8/layout/vList5"/>
    <dgm:cxn modelId="{C379EF3C-333F-4E10-BF11-51D1EAC92D19}" srcId="{B05248CD-AD73-429B-A39D-0B95B85CD695}" destId="{91229A21-DCB8-47E4-857A-97A1B8C3327F}" srcOrd="0" destOrd="0" parTransId="{9AB04B62-384C-4C7A-BA2F-430DE5749420}" sibTransId="{4B771CEA-AEBE-4228-91D7-E2988C5FE7A4}"/>
    <dgm:cxn modelId="{6878DB40-F961-4102-BE42-0A54CD364D63}" type="presOf" srcId="{5E9819F1-DA60-4094-B6B3-E1B795307652}" destId="{CDC4301A-7BEE-487D-8D8D-B5E9A7F3E7B4}" srcOrd="0" destOrd="0" presId="urn:microsoft.com/office/officeart/2005/8/layout/vList5"/>
    <dgm:cxn modelId="{36FA5F4B-059F-43EF-83B1-392030997536}" srcId="{08013302-00EF-460F-AE41-AE2521F2B0CF}" destId="{76D0FAE7-F33A-4087-A3FD-8931D83FE660}" srcOrd="0" destOrd="0" parTransId="{6DD90D23-A541-490D-A2B0-FF9DA33992E2}" sibTransId="{B13805CF-9E7D-4A3E-95EE-2EB3D70879EB}"/>
    <dgm:cxn modelId="{489D756D-DA8F-486C-A898-B090B48ADA9B}" srcId="{08013302-00EF-460F-AE41-AE2521F2B0CF}" destId="{17DCB749-FB65-40D6-94F8-37FFAB060BF9}" srcOrd="1" destOrd="0" parTransId="{18B59139-95DD-4E41-AA79-6F9069BEC817}" sibTransId="{A3F9FFAC-CBEE-4C17-9104-AAC2A56A153A}"/>
    <dgm:cxn modelId="{B14B2072-DB7C-423F-9CB3-AA7788EF237D}" srcId="{5E9819F1-DA60-4094-B6B3-E1B795307652}" destId="{481F3F94-FE49-4FE2-8E81-94236B84C389}" srcOrd="1" destOrd="0" parTransId="{FAC1A3A2-D806-404E-A2F3-34471610F152}" sibTransId="{9B5729FB-29AE-4E8C-A91B-194AD8860665}"/>
    <dgm:cxn modelId="{75572398-42DA-4796-80EF-DB7C666065DD}" type="presOf" srcId="{91229A21-DCB8-47E4-857A-97A1B8C3327F}" destId="{12A18941-5BB9-4CFF-B5A7-7C30EF397877}" srcOrd="0" destOrd="5" presId="urn:microsoft.com/office/officeart/2005/8/layout/vList5"/>
    <dgm:cxn modelId="{F66036B2-181F-4851-8DE8-5B605C0DD84D}" type="presOf" srcId="{17DCB749-FB65-40D6-94F8-37FFAB060BF9}" destId="{12A18941-5BB9-4CFF-B5A7-7C30EF397877}" srcOrd="0" destOrd="2" presId="urn:microsoft.com/office/officeart/2005/8/layout/vList5"/>
    <dgm:cxn modelId="{411812B6-FA71-41EF-81EB-1DA15513447A}" type="presOf" srcId="{76D0FAE7-F33A-4087-A3FD-8931D83FE660}" destId="{12A18941-5BB9-4CFF-B5A7-7C30EF397877}" srcOrd="0" destOrd="1" presId="urn:microsoft.com/office/officeart/2005/8/layout/vList5"/>
    <dgm:cxn modelId="{405FD1BC-6B1B-4CA3-9548-ADB7704C1B8A}" srcId="{B05248CD-AD73-429B-A39D-0B95B85CD695}" destId="{7C4D53F9-82AC-4B2D-9208-1B55D9E769FD}" srcOrd="1" destOrd="0" parTransId="{C6FE45BF-B7F1-4B7D-AF51-01E819241A0A}" sibTransId="{EF1D8023-5D3A-48F2-AECA-146EE4BA5F79}"/>
    <dgm:cxn modelId="{4A0703BD-1960-43B6-8F97-FCAABDC01AB3}" type="presOf" srcId="{7C4D53F9-82AC-4B2D-9208-1B55D9E769FD}" destId="{12A18941-5BB9-4CFF-B5A7-7C30EF397877}" srcOrd="0" destOrd="6" presId="urn:microsoft.com/office/officeart/2005/8/layout/vList5"/>
    <dgm:cxn modelId="{952656BD-A64A-4758-B017-2E049478E8FF}" srcId="{5E9819F1-DA60-4094-B6B3-E1B795307652}" destId="{08013302-00EF-460F-AE41-AE2521F2B0CF}" srcOrd="0" destOrd="0" parTransId="{13BB070B-0E4D-472F-85B9-73C8FA5CC38A}" sibTransId="{49C4F770-F1A5-49A2-82CF-C71392A0E271}"/>
    <dgm:cxn modelId="{B51DE3EB-7003-403E-BB38-0D575831340F}" type="presOf" srcId="{08013302-00EF-460F-AE41-AE2521F2B0CF}" destId="{12A18941-5BB9-4CFF-B5A7-7C30EF397877}" srcOrd="0" destOrd="0" presId="urn:microsoft.com/office/officeart/2005/8/layout/vList5"/>
    <dgm:cxn modelId="{C587774E-BD93-451F-B877-B78C4C6E0843}" type="presParOf" srcId="{8D14ADF6-28D0-4CA3-B8F3-40FEC0E20963}" destId="{FD762E34-CA64-45BB-B3FD-C020AE69DC68}" srcOrd="0" destOrd="0" presId="urn:microsoft.com/office/officeart/2005/8/layout/vList5"/>
    <dgm:cxn modelId="{1590D0C9-3408-4629-B8F8-2D4334FDE262}" type="presParOf" srcId="{FD762E34-CA64-45BB-B3FD-C020AE69DC68}" destId="{CDC4301A-7BEE-487D-8D8D-B5E9A7F3E7B4}" srcOrd="0" destOrd="0" presId="urn:microsoft.com/office/officeart/2005/8/layout/vList5"/>
    <dgm:cxn modelId="{B163B3F4-9A7A-4C25-9D85-95BF8A83047E}" type="presParOf" srcId="{FD762E34-CA64-45BB-B3FD-C020AE69DC68}" destId="{12A18941-5BB9-4CFF-B5A7-7C30EF397877}" srcOrd="1" destOrd="0" presId="urn:microsoft.com/office/officeart/2005/8/layout/vList5"/>
  </dgm:cxnLst>
  <dgm:bg>
    <a:solidFill>
      <a:schemeClr val="accent3"/>
    </a:solidFill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FB56D3F3-2FDD-D940-9C81-E9BB6B77BF3C}" type="doc">
      <dgm:prSet loTypeId="urn:microsoft.com/office/officeart/2005/8/layout/chevron1" loCatId="" qsTypeId="urn:microsoft.com/office/officeart/2005/8/quickstyle/simple4" qsCatId="simple" csTypeId="urn:microsoft.com/office/officeart/2005/8/colors/accent1_2" csCatId="accent1" phldr="1"/>
      <dgm:spPr/>
    </dgm:pt>
    <dgm:pt modelId="{E28D3C44-3580-2948-8679-A39A258A6F22}">
      <dgm:prSet phldrT="[Text]" custT="1"/>
      <dgm:spPr>
        <a:xfrm>
          <a:off x="2092" y="131674"/>
          <a:ext cx="1861906" cy="744762"/>
        </a:xfrm>
        <a:solidFill>
          <a:srgbClr val="4F81BD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gm:spPr>
      <dgm:t>
        <a:bodyPr/>
        <a:lstStyle/>
        <a:p>
          <a:r>
            <a:rPr lang="en-US" sz="2200" b="1" dirty="0">
              <a:solidFill>
                <a:sysClr val="window" lastClr="FFFFFF"/>
              </a:solidFill>
              <a:latin typeface="+mn-lt"/>
              <a:ea typeface="Roboto Light" panose="02000000000000000000" pitchFamily="2" charset="0"/>
              <a:cs typeface="Roboto Light" panose="02000000000000000000" pitchFamily="2" charset="0"/>
            </a:rPr>
            <a:t>Inputs</a:t>
          </a:r>
        </a:p>
      </dgm:t>
    </dgm:pt>
    <dgm:pt modelId="{1C0746A1-772B-9C46-8BCE-9F4CFC79D719}" type="parTrans" cxnId="{F6F9DDEF-A570-5E4C-8BC5-F681F047A808}">
      <dgm:prSet/>
      <dgm:spPr/>
      <dgm:t>
        <a:bodyPr/>
        <a:lstStyle/>
        <a:p>
          <a:endParaRPr lang="en-US" sz="1600" b="1">
            <a:latin typeface="Roboto Light" panose="02000000000000000000" pitchFamily="2" charset="0"/>
            <a:ea typeface="Roboto Light" panose="02000000000000000000" pitchFamily="2" charset="0"/>
            <a:cs typeface="Roboto Light" panose="02000000000000000000" pitchFamily="2" charset="0"/>
          </a:endParaRPr>
        </a:p>
      </dgm:t>
    </dgm:pt>
    <dgm:pt modelId="{A11B0033-5D65-E94E-845C-384803558AA3}" type="sibTrans" cxnId="{F6F9DDEF-A570-5E4C-8BC5-F681F047A808}">
      <dgm:prSet/>
      <dgm:spPr/>
      <dgm:t>
        <a:bodyPr/>
        <a:lstStyle/>
        <a:p>
          <a:endParaRPr lang="en-US" sz="1600" b="1">
            <a:latin typeface="Roboto Light" panose="02000000000000000000" pitchFamily="2" charset="0"/>
            <a:ea typeface="Roboto Light" panose="02000000000000000000" pitchFamily="2" charset="0"/>
            <a:cs typeface="Roboto Light" panose="02000000000000000000" pitchFamily="2" charset="0"/>
          </a:endParaRPr>
        </a:p>
      </dgm:t>
    </dgm:pt>
    <dgm:pt modelId="{9BB73B49-0221-0F46-ACBC-7C0FEF9F05C7}">
      <dgm:prSet phldrT="[Text]" custT="1"/>
      <dgm:spPr>
        <a:xfrm>
          <a:off x="1677807" y="131674"/>
          <a:ext cx="1861906" cy="744762"/>
        </a:xfrm>
        <a:solidFill>
          <a:srgbClr val="4F81BD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gm:spPr>
      <dgm:t>
        <a:bodyPr/>
        <a:lstStyle/>
        <a:p>
          <a:r>
            <a:rPr lang="en-US" sz="2200" b="1" dirty="0">
              <a:solidFill>
                <a:sysClr val="window" lastClr="FFFFFF"/>
              </a:solidFill>
              <a:latin typeface="+mn-lt"/>
              <a:ea typeface="Roboto Light" panose="02000000000000000000" pitchFamily="2" charset="0"/>
              <a:cs typeface="Roboto Light" panose="02000000000000000000" pitchFamily="2" charset="0"/>
            </a:rPr>
            <a:t>Activities</a:t>
          </a:r>
        </a:p>
      </dgm:t>
    </dgm:pt>
    <dgm:pt modelId="{9BBE7037-D7EE-044C-8F2E-537CB0500211}" type="parTrans" cxnId="{E99B27E0-8FF4-6241-A169-96754ABC9351}">
      <dgm:prSet/>
      <dgm:spPr/>
      <dgm:t>
        <a:bodyPr/>
        <a:lstStyle/>
        <a:p>
          <a:endParaRPr lang="en-US" sz="1600" b="1">
            <a:latin typeface="Roboto Light" panose="02000000000000000000" pitchFamily="2" charset="0"/>
            <a:ea typeface="Roboto Light" panose="02000000000000000000" pitchFamily="2" charset="0"/>
            <a:cs typeface="Roboto Light" panose="02000000000000000000" pitchFamily="2" charset="0"/>
          </a:endParaRPr>
        </a:p>
      </dgm:t>
    </dgm:pt>
    <dgm:pt modelId="{41566748-E2B0-0F4E-9B1B-A2E2BE952657}" type="sibTrans" cxnId="{E99B27E0-8FF4-6241-A169-96754ABC9351}">
      <dgm:prSet/>
      <dgm:spPr/>
      <dgm:t>
        <a:bodyPr/>
        <a:lstStyle/>
        <a:p>
          <a:endParaRPr lang="en-US" sz="1600" b="1">
            <a:latin typeface="Roboto Light" panose="02000000000000000000" pitchFamily="2" charset="0"/>
            <a:ea typeface="Roboto Light" panose="02000000000000000000" pitchFamily="2" charset="0"/>
            <a:cs typeface="Roboto Light" panose="02000000000000000000" pitchFamily="2" charset="0"/>
          </a:endParaRPr>
        </a:p>
      </dgm:t>
    </dgm:pt>
    <dgm:pt modelId="{DDA8865F-FD96-3449-BCD0-93FA6CC7C310}">
      <dgm:prSet phldrT="[Text]" custT="1"/>
      <dgm:spPr>
        <a:xfrm>
          <a:off x="3353522" y="131674"/>
          <a:ext cx="1861906" cy="744762"/>
        </a:xfrm>
        <a:solidFill>
          <a:srgbClr val="9BBB59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gm:spPr>
      <dgm:t>
        <a:bodyPr/>
        <a:lstStyle/>
        <a:p>
          <a:r>
            <a:rPr lang="en-US" sz="2200" b="1" dirty="0">
              <a:solidFill>
                <a:sysClr val="window" lastClr="FFFFFF"/>
              </a:solidFill>
              <a:latin typeface="+mn-lt"/>
              <a:ea typeface="Roboto Light" panose="02000000000000000000" pitchFamily="2" charset="0"/>
              <a:cs typeface="Roboto Light" panose="02000000000000000000" pitchFamily="2" charset="0"/>
            </a:rPr>
            <a:t>Outputs</a:t>
          </a:r>
        </a:p>
      </dgm:t>
    </dgm:pt>
    <dgm:pt modelId="{15E6CFB8-F329-1D4F-90D6-3D70FE96287C}" type="parTrans" cxnId="{803260E1-1CBF-7F4A-86EA-534882FBAE33}">
      <dgm:prSet/>
      <dgm:spPr/>
      <dgm:t>
        <a:bodyPr/>
        <a:lstStyle/>
        <a:p>
          <a:endParaRPr lang="en-US" sz="1600" b="1">
            <a:latin typeface="Roboto Light" panose="02000000000000000000" pitchFamily="2" charset="0"/>
            <a:ea typeface="Roboto Light" panose="02000000000000000000" pitchFamily="2" charset="0"/>
            <a:cs typeface="Roboto Light" panose="02000000000000000000" pitchFamily="2" charset="0"/>
          </a:endParaRPr>
        </a:p>
      </dgm:t>
    </dgm:pt>
    <dgm:pt modelId="{548F583E-F1DA-D94F-ACA6-37066B52EDDE}" type="sibTrans" cxnId="{803260E1-1CBF-7F4A-86EA-534882FBAE33}">
      <dgm:prSet/>
      <dgm:spPr/>
      <dgm:t>
        <a:bodyPr/>
        <a:lstStyle/>
        <a:p>
          <a:endParaRPr lang="en-US" sz="1600" b="1">
            <a:latin typeface="Roboto Light" panose="02000000000000000000" pitchFamily="2" charset="0"/>
            <a:ea typeface="Roboto Light" panose="02000000000000000000" pitchFamily="2" charset="0"/>
            <a:cs typeface="Roboto Light" panose="02000000000000000000" pitchFamily="2" charset="0"/>
          </a:endParaRPr>
        </a:p>
      </dgm:t>
    </dgm:pt>
    <dgm:pt modelId="{CAB05BE4-06D8-564B-BA23-13F95116B5A9}">
      <dgm:prSet phldrT="[Text]" custT="1"/>
      <dgm:spPr>
        <a:xfrm>
          <a:off x="5029238" y="131674"/>
          <a:ext cx="1861906" cy="744762"/>
        </a:xfrm>
        <a:solidFill>
          <a:srgbClr val="9BBB59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gm:spPr>
      <dgm:t>
        <a:bodyPr/>
        <a:lstStyle/>
        <a:p>
          <a:r>
            <a:rPr lang="en-US" sz="2200" b="1" dirty="0">
              <a:solidFill>
                <a:sysClr val="window" lastClr="FFFFFF"/>
              </a:solidFill>
              <a:latin typeface="+mn-lt"/>
              <a:ea typeface="Roboto Light" panose="02000000000000000000" pitchFamily="2" charset="0"/>
              <a:cs typeface="Roboto Light" panose="02000000000000000000" pitchFamily="2" charset="0"/>
            </a:rPr>
            <a:t>Outcomes</a:t>
          </a:r>
        </a:p>
      </dgm:t>
    </dgm:pt>
    <dgm:pt modelId="{67475503-5045-C642-B830-1781CD0E177B}" type="parTrans" cxnId="{8DF75364-C25B-284E-845B-821849D8CD07}">
      <dgm:prSet/>
      <dgm:spPr/>
      <dgm:t>
        <a:bodyPr/>
        <a:lstStyle/>
        <a:p>
          <a:endParaRPr lang="en-US" sz="1600" b="1">
            <a:latin typeface="Roboto Light" panose="02000000000000000000" pitchFamily="2" charset="0"/>
            <a:ea typeface="Roboto Light" panose="02000000000000000000" pitchFamily="2" charset="0"/>
            <a:cs typeface="Roboto Light" panose="02000000000000000000" pitchFamily="2" charset="0"/>
          </a:endParaRPr>
        </a:p>
      </dgm:t>
    </dgm:pt>
    <dgm:pt modelId="{0FCE3A1E-4548-8441-AF14-2180690DD13E}" type="sibTrans" cxnId="{8DF75364-C25B-284E-845B-821849D8CD07}">
      <dgm:prSet/>
      <dgm:spPr/>
      <dgm:t>
        <a:bodyPr/>
        <a:lstStyle/>
        <a:p>
          <a:endParaRPr lang="en-US" sz="1600" b="1">
            <a:latin typeface="Roboto Light" panose="02000000000000000000" pitchFamily="2" charset="0"/>
            <a:ea typeface="Roboto Light" panose="02000000000000000000" pitchFamily="2" charset="0"/>
            <a:cs typeface="Roboto Light" panose="02000000000000000000" pitchFamily="2" charset="0"/>
          </a:endParaRPr>
        </a:p>
      </dgm:t>
    </dgm:pt>
    <dgm:pt modelId="{DC01F0F8-29E8-0446-A176-B18A084D929C}">
      <dgm:prSet phldrT="[Text]" custT="1"/>
      <dgm:spPr>
        <a:xfrm>
          <a:off x="6704953" y="131674"/>
          <a:ext cx="1861906" cy="744762"/>
        </a:xfrm>
        <a:solidFill>
          <a:srgbClr val="9BBB59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gm:spPr>
      <dgm:t>
        <a:bodyPr/>
        <a:lstStyle/>
        <a:p>
          <a:r>
            <a:rPr lang="en-US" sz="2200" b="1" dirty="0">
              <a:solidFill>
                <a:sysClr val="window" lastClr="FFFFFF"/>
              </a:solidFill>
              <a:latin typeface="+mn-lt"/>
              <a:ea typeface="Roboto Light" panose="02000000000000000000" pitchFamily="2" charset="0"/>
              <a:cs typeface="Roboto Light" panose="02000000000000000000" pitchFamily="2" charset="0"/>
            </a:rPr>
            <a:t>Goal </a:t>
          </a:r>
        </a:p>
      </dgm:t>
    </dgm:pt>
    <dgm:pt modelId="{A0BDEA93-A118-094B-95B0-1DFD70B16C6B}" type="parTrans" cxnId="{3566E8F6-6E28-5346-8685-03C02A2ED7C2}">
      <dgm:prSet/>
      <dgm:spPr/>
      <dgm:t>
        <a:bodyPr/>
        <a:lstStyle/>
        <a:p>
          <a:endParaRPr lang="en-US" sz="1600" b="1">
            <a:latin typeface="Roboto Light" panose="02000000000000000000" pitchFamily="2" charset="0"/>
            <a:ea typeface="Roboto Light" panose="02000000000000000000" pitchFamily="2" charset="0"/>
            <a:cs typeface="Roboto Light" panose="02000000000000000000" pitchFamily="2" charset="0"/>
          </a:endParaRPr>
        </a:p>
      </dgm:t>
    </dgm:pt>
    <dgm:pt modelId="{15D36266-CF81-8540-8B20-D6EAAAAE9725}" type="sibTrans" cxnId="{3566E8F6-6E28-5346-8685-03C02A2ED7C2}">
      <dgm:prSet/>
      <dgm:spPr/>
      <dgm:t>
        <a:bodyPr/>
        <a:lstStyle/>
        <a:p>
          <a:endParaRPr lang="en-US" sz="1600" b="1">
            <a:latin typeface="Roboto Light" panose="02000000000000000000" pitchFamily="2" charset="0"/>
            <a:ea typeface="Roboto Light" panose="02000000000000000000" pitchFamily="2" charset="0"/>
            <a:cs typeface="Roboto Light" panose="02000000000000000000" pitchFamily="2" charset="0"/>
          </a:endParaRPr>
        </a:p>
      </dgm:t>
    </dgm:pt>
    <dgm:pt modelId="{F5BC67E0-402E-3F4E-910D-33006CF11BB3}" type="pres">
      <dgm:prSet presAssocID="{FB56D3F3-2FDD-D940-9C81-E9BB6B77BF3C}" presName="Name0" presStyleCnt="0">
        <dgm:presLayoutVars>
          <dgm:dir/>
          <dgm:animLvl val="lvl"/>
          <dgm:resizeHandles val="exact"/>
        </dgm:presLayoutVars>
      </dgm:prSet>
      <dgm:spPr/>
    </dgm:pt>
    <dgm:pt modelId="{A40B0A1F-5430-AD4A-8B75-93764DCB9C1F}" type="pres">
      <dgm:prSet presAssocID="{E28D3C44-3580-2948-8679-A39A258A6F22}" presName="parTxOnly" presStyleLbl="node1" presStyleIdx="0" presStyleCnt="5" custLinFactNeighborX="-1123" custLinFactNeighborY="17011">
        <dgm:presLayoutVars>
          <dgm:chMax val="0"/>
          <dgm:chPref val="0"/>
          <dgm:bulletEnabled val="1"/>
        </dgm:presLayoutVars>
      </dgm:prSet>
      <dgm:spPr>
        <a:prstGeom prst="chevron">
          <a:avLst/>
        </a:prstGeom>
      </dgm:spPr>
    </dgm:pt>
    <dgm:pt modelId="{4A1F0412-D78E-8C47-ADC1-ACDC54F28563}" type="pres">
      <dgm:prSet presAssocID="{A11B0033-5D65-E94E-845C-384803558AA3}" presName="parTxOnlySpace" presStyleCnt="0"/>
      <dgm:spPr/>
    </dgm:pt>
    <dgm:pt modelId="{9E4B81FB-7D88-2242-8DD0-BC53B2DDEE62}" type="pres">
      <dgm:prSet presAssocID="{9BB73B49-0221-0F46-ACBC-7C0FEF9F05C7}" presName="parTxOnly" presStyleLbl="node1" presStyleIdx="1" presStyleCnt="5" custLinFactNeighborX="-1123" custLinFactNeighborY="17011">
        <dgm:presLayoutVars>
          <dgm:chMax val="0"/>
          <dgm:chPref val="0"/>
          <dgm:bulletEnabled val="1"/>
        </dgm:presLayoutVars>
      </dgm:prSet>
      <dgm:spPr>
        <a:prstGeom prst="chevron">
          <a:avLst/>
        </a:prstGeom>
      </dgm:spPr>
    </dgm:pt>
    <dgm:pt modelId="{33FBE10D-0EC9-EF46-A14F-321A37301F4B}" type="pres">
      <dgm:prSet presAssocID="{41566748-E2B0-0F4E-9B1B-A2E2BE952657}" presName="parTxOnlySpace" presStyleCnt="0"/>
      <dgm:spPr/>
    </dgm:pt>
    <dgm:pt modelId="{6BFD2F41-D99B-8F49-8239-95DFD7338917}" type="pres">
      <dgm:prSet presAssocID="{DDA8865F-FD96-3449-BCD0-93FA6CC7C310}" presName="parTxOnly" presStyleLbl="node1" presStyleIdx="2" presStyleCnt="5" custLinFactNeighborX="-1123" custLinFactNeighborY="0">
        <dgm:presLayoutVars>
          <dgm:chMax val="0"/>
          <dgm:chPref val="0"/>
          <dgm:bulletEnabled val="1"/>
        </dgm:presLayoutVars>
      </dgm:prSet>
      <dgm:spPr>
        <a:prstGeom prst="chevron">
          <a:avLst/>
        </a:prstGeom>
      </dgm:spPr>
    </dgm:pt>
    <dgm:pt modelId="{E83A6404-103B-7A45-B682-C599E6752E69}" type="pres">
      <dgm:prSet presAssocID="{548F583E-F1DA-D94F-ACA6-37066B52EDDE}" presName="parTxOnlySpace" presStyleCnt="0"/>
      <dgm:spPr/>
    </dgm:pt>
    <dgm:pt modelId="{5D5EE9A8-D84C-354E-AB11-5A1C57C2867F}" type="pres">
      <dgm:prSet presAssocID="{CAB05BE4-06D8-564B-BA23-13F95116B5A9}" presName="parTxOnly" presStyleLbl="node1" presStyleIdx="3" presStyleCnt="5" custLinFactNeighborX="-1123" custLinFactNeighborY="17011">
        <dgm:presLayoutVars>
          <dgm:chMax val="0"/>
          <dgm:chPref val="0"/>
          <dgm:bulletEnabled val="1"/>
        </dgm:presLayoutVars>
      </dgm:prSet>
      <dgm:spPr>
        <a:prstGeom prst="chevron">
          <a:avLst/>
        </a:prstGeom>
      </dgm:spPr>
    </dgm:pt>
    <dgm:pt modelId="{0DBDE18B-EDED-B149-906A-1BF0B62A8AF2}" type="pres">
      <dgm:prSet presAssocID="{0FCE3A1E-4548-8441-AF14-2180690DD13E}" presName="parTxOnlySpace" presStyleCnt="0"/>
      <dgm:spPr/>
    </dgm:pt>
    <dgm:pt modelId="{46118EE1-CB49-FA4B-9827-F3649B0B5F2F}" type="pres">
      <dgm:prSet presAssocID="{DC01F0F8-29E8-0446-A176-B18A084D929C}" presName="parTxOnly" presStyleLbl="node1" presStyleIdx="4" presStyleCnt="5" custLinFactNeighborX="-1123" custLinFactNeighborY="17011">
        <dgm:presLayoutVars>
          <dgm:chMax val="0"/>
          <dgm:chPref val="0"/>
          <dgm:bulletEnabled val="1"/>
        </dgm:presLayoutVars>
      </dgm:prSet>
      <dgm:spPr>
        <a:prstGeom prst="chevron">
          <a:avLst/>
        </a:prstGeom>
      </dgm:spPr>
    </dgm:pt>
  </dgm:ptLst>
  <dgm:cxnLst>
    <dgm:cxn modelId="{8C8E990A-3394-48DB-B690-FF07B7F0F094}" type="presOf" srcId="{FB56D3F3-2FDD-D940-9C81-E9BB6B77BF3C}" destId="{F5BC67E0-402E-3F4E-910D-33006CF11BB3}" srcOrd="0" destOrd="0" presId="urn:microsoft.com/office/officeart/2005/8/layout/chevron1"/>
    <dgm:cxn modelId="{8DF75364-C25B-284E-845B-821849D8CD07}" srcId="{FB56D3F3-2FDD-D940-9C81-E9BB6B77BF3C}" destId="{CAB05BE4-06D8-564B-BA23-13F95116B5A9}" srcOrd="3" destOrd="0" parTransId="{67475503-5045-C642-B830-1781CD0E177B}" sibTransId="{0FCE3A1E-4548-8441-AF14-2180690DD13E}"/>
    <dgm:cxn modelId="{8635D687-E796-45DA-B9AB-A14B516B276E}" type="presOf" srcId="{DC01F0F8-29E8-0446-A176-B18A084D929C}" destId="{46118EE1-CB49-FA4B-9827-F3649B0B5F2F}" srcOrd="0" destOrd="0" presId="urn:microsoft.com/office/officeart/2005/8/layout/chevron1"/>
    <dgm:cxn modelId="{54179D92-46EF-42A7-8888-0B7942817B71}" type="presOf" srcId="{9BB73B49-0221-0F46-ACBC-7C0FEF9F05C7}" destId="{9E4B81FB-7D88-2242-8DD0-BC53B2DDEE62}" srcOrd="0" destOrd="0" presId="urn:microsoft.com/office/officeart/2005/8/layout/chevron1"/>
    <dgm:cxn modelId="{E176FBCF-323C-44AD-B32F-0824903BB2FC}" type="presOf" srcId="{DDA8865F-FD96-3449-BCD0-93FA6CC7C310}" destId="{6BFD2F41-D99B-8F49-8239-95DFD7338917}" srcOrd="0" destOrd="0" presId="urn:microsoft.com/office/officeart/2005/8/layout/chevron1"/>
    <dgm:cxn modelId="{E99B27E0-8FF4-6241-A169-96754ABC9351}" srcId="{FB56D3F3-2FDD-D940-9C81-E9BB6B77BF3C}" destId="{9BB73B49-0221-0F46-ACBC-7C0FEF9F05C7}" srcOrd="1" destOrd="0" parTransId="{9BBE7037-D7EE-044C-8F2E-537CB0500211}" sibTransId="{41566748-E2B0-0F4E-9B1B-A2E2BE952657}"/>
    <dgm:cxn modelId="{803260E1-1CBF-7F4A-86EA-534882FBAE33}" srcId="{FB56D3F3-2FDD-D940-9C81-E9BB6B77BF3C}" destId="{DDA8865F-FD96-3449-BCD0-93FA6CC7C310}" srcOrd="2" destOrd="0" parTransId="{15E6CFB8-F329-1D4F-90D6-3D70FE96287C}" sibTransId="{548F583E-F1DA-D94F-ACA6-37066B52EDDE}"/>
    <dgm:cxn modelId="{DB00D4EC-52FF-4A5B-A635-FDDAFFC35979}" type="presOf" srcId="{CAB05BE4-06D8-564B-BA23-13F95116B5A9}" destId="{5D5EE9A8-D84C-354E-AB11-5A1C57C2867F}" srcOrd="0" destOrd="0" presId="urn:microsoft.com/office/officeart/2005/8/layout/chevron1"/>
    <dgm:cxn modelId="{F6F9DDEF-A570-5E4C-8BC5-F681F047A808}" srcId="{FB56D3F3-2FDD-D940-9C81-E9BB6B77BF3C}" destId="{E28D3C44-3580-2948-8679-A39A258A6F22}" srcOrd="0" destOrd="0" parTransId="{1C0746A1-772B-9C46-8BCE-9F4CFC79D719}" sibTransId="{A11B0033-5D65-E94E-845C-384803558AA3}"/>
    <dgm:cxn modelId="{FE7305F6-175E-4555-B347-D11A1C119D95}" type="presOf" srcId="{E28D3C44-3580-2948-8679-A39A258A6F22}" destId="{A40B0A1F-5430-AD4A-8B75-93764DCB9C1F}" srcOrd="0" destOrd="0" presId="urn:microsoft.com/office/officeart/2005/8/layout/chevron1"/>
    <dgm:cxn modelId="{3566E8F6-6E28-5346-8685-03C02A2ED7C2}" srcId="{FB56D3F3-2FDD-D940-9C81-E9BB6B77BF3C}" destId="{DC01F0F8-29E8-0446-A176-B18A084D929C}" srcOrd="4" destOrd="0" parTransId="{A0BDEA93-A118-094B-95B0-1DFD70B16C6B}" sibTransId="{15D36266-CF81-8540-8B20-D6EAAAAE9725}"/>
    <dgm:cxn modelId="{0891C31D-906E-4606-AA87-9D19F317BCEF}" type="presParOf" srcId="{F5BC67E0-402E-3F4E-910D-33006CF11BB3}" destId="{A40B0A1F-5430-AD4A-8B75-93764DCB9C1F}" srcOrd="0" destOrd="0" presId="urn:microsoft.com/office/officeart/2005/8/layout/chevron1"/>
    <dgm:cxn modelId="{21C9A2C2-0A22-40A7-B654-F68D180ECC69}" type="presParOf" srcId="{F5BC67E0-402E-3F4E-910D-33006CF11BB3}" destId="{4A1F0412-D78E-8C47-ADC1-ACDC54F28563}" srcOrd="1" destOrd="0" presId="urn:microsoft.com/office/officeart/2005/8/layout/chevron1"/>
    <dgm:cxn modelId="{EE3C4A95-BEE8-433A-ACA6-4E4A49A1691B}" type="presParOf" srcId="{F5BC67E0-402E-3F4E-910D-33006CF11BB3}" destId="{9E4B81FB-7D88-2242-8DD0-BC53B2DDEE62}" srcOrd="2" destOrd="0" presId="urn:microsoft.com/office/officeart/2005/8/layout/chevron1"/>
    <dgm:cxn modelId="{8488227E-845C-4E25-A123-5A2E29D10252}" type="presParOf" srcId="{F5BC67E0-402E-3F4E-910D-33006CF11BB3}" destId="{33FBE10D-0EC9-EF46-A14F-321A37301F4B}" srcOrd="3" destOrd="0" presId="urn:microsoft.com/office/officeart/2005/8/layout/chevron1"/>
    <dgm:cxn modelId="{D2F44441-EBA7-4C15-A1AE-25294B2F6B7A}" type="presParOf" srcId="{F5BC67E0-402E-3F4E-910D-33006CF11BB3}" destId="{6BFD2F41-D99B-8F49-8239-95DFD7338917}" srcOrd="4" destOrd="0" presId="urn:microsoft.com/office/officeart/2005/8/layout/chevron1"/>
    <dgm:cxn modelId="{A589105A-B312-4E26-BF97-AB181DBD33AE}" type="presParOf" srcId="{F5BC67E0-402E-3F4E-910D-33006CF11BB3}" destId="{E83A6404-103B-7A45-B682-C599E6752E69}" srcOrd="5" destOrd="0" presId="urn:microsoft.com/office/officeart/2005/8/layout/chevron1"/>
    <dgm:cxn modelId="{4FF8C20F-F986-4C4D-A63A-70C432A85D75}" type="presParOf" srcId="{F5BC67E0-402E-3F4E-910D-33006CF11BB3}" destId="{5D5EE9A8-D84C-354E-AB11-5A1C57C2867F}" srcOrd="6" destOrd="0" presId="urn:microsoft.com/office/officeart/2005/8/layout/chevron1"/>
    <dgm:cxn modelId="{3022D85A-E68E-47BF-A48E-4BF95853214E}" type="presParOf" srcId="{F5BC67E0-402E-3F4E-910D-33006CF11BB3}" destId="{0DBDE18B-EDED-B149-906A-1BF0B62A8AF2}" srcOrd="7" destOrd="0" presId="urn:microsoft.com/office/officeart/2005/8/layout/chevron1"/>
    <dgm:cxn modelId="{F0155F41-C02D-4103-8FA6-6DDDEBD673D6}" type="presParOf" srcId="{F5BC67E0-402E-3F4E-910D-33006CF11BB3}" destId="{46118EE1-CB49-FA4B-9827-F3649B0B5F2F}" srcOrd="8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07DBE83-0DE9-4501-866B-29A7BE8A2527}">
      <dsp:nvSpPr>
        <dsp:cNvPr id="0" name=""/>
        <dsp:cNvSpPr/>
      </dsp:nvSpPr>
      <dsp:spPr>
        <a:xfrm>
          <a:off x="4260" y="1032716"/>
          <a:ext cx="2973283" cy="1932634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b="1" kern="1200" dirty="0">
              <a:latin typeface="Arial" panose="020B0604020202020204" pitchFamily="34" charset="0"/>
              <a:cs typeface="Arial" panose="020B0604020202020204" pitchFamily="34" charset="0"/>
            </a:rPr>
            <a:t>Relevant (qualitative judgement) </a:t>
          </a:r>
          <a:r>
            <a:rPr lang="en-GB" sz="1400" kern="1200" dirty="0">
              <a:latin typeface="Arial" panose="020B0604020202020204" pitchFamily="34" charset="0"/>
              <a:cs typeface="Arial" panose="020B0604020202020204" pitchFamily="34" charset="0"/>
            </a:rPr>
            <a:t>to at least one of the following: your policies, your stakeholders, work of peers, societal norms, short term financial impacts. 1</a:t>
          </a:r>
          <a:r>
            <a:rPr lang="en-GB" sz="1400" kern="1200" baseline="30000" dirty="0">
              <a:latin typeface="Arial" panose="020B0604020202020204" pitchFamily="34" charset="0"/>
              <a:cs typeface="Arial" panose="020B0604020202020204" pitchFamily="34" charset="0"/>
            </a:rPr>
            <a:t>st</a:t>
          </a:r>
          <a:r>
            <a:rPr lang="en-GB" sz="1400" kern="1200" dirty="0">
              <a:latin typeface="Arial" panose="020B0604020202020204" pitchFamily="34" charset="0"/>
              <a:cs typeface="Arial" panose="020B0604020202020204" pitchFamily="34" charset="0"/>
            </a:rPr>
            <a:t> screen– include or not?</a:t>
          </a:r>
          <a:endParaRPr lang="en-US" sz="14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98603" y="1127059"/>
        <a:ext cx="2784597" cy="1743948"/>
      </dsp:txXfrm>
    </dsp:sp>
    <dsp:sp modelId="{4CDB4E18-9466-4DB2-99DF-03DD7CA815F3}">
      <dsp:nvSpPr>
        <dsp:cNvPr id="0" name=""/>
        <dsp:cNvSpPr/>
      </dsp:nvSpPr>
      <dsp:spPr>
        <a:xfrm>
          <a:off x="1490901" y="357587"/>
          <a:ext cx="3282892" cy="3282892"/>
        </a:xfrm>
        <a:custGeom>
          <a:avLst/>
          <a:gdLst/>
          <a:ahLst/>
          <a:cxnLst/>
          <a:rect l="0" t="0" r="0" b="0"/>
          <a:pathLst>
            <a:path>
              <a:moveTo>
                <a:pt x="330374" y="653804"/>
              </a:moveTo>
              <a:arcTo wR="1641446" hR="1641446" stAng="13019461" swAng="6361078"/>
            </a:path>
          </a:pathLst>
        </a:custGeom>
        <a:noFill/>
        <a:ln w="63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43648B5-CEFB-47E3-A4B4-604607511F13}">
      <dsp:nvSpPr>
        <dsp:cNvPr id="0" name=""/>
        <dsp:cNvSpPr/>
      </dsp:nvSpPr>
      <dsp:spPr>
        <a:xfrm>
          <a:off x="3287152" y="1032716"/>
          <a:ext cx="2973283" cy="1932634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b="1" kern="1200">
              <a:latin typeface="Arial" panose="020B0604020202020204" pitchFamily="34" charset="0"/>
              <a:cs typeface="Arial" panose="020B0604020202020204" pitchFamily="34" charset="0"/>
            </a:rPr>
            <a:t>Significant</a:t>
          </a:r>
          <a:r>
            <a:rPr lang="en-GB" sz="1400" kern="120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GB" sz="1400" b="1" kern="1200">
              <a:latin typeface="Arial" panose="020B0604020202020204" pitchFamily="34" charset="0"/>
              <a:cs typeface="Arial" panose="020B0604020202020204" pitchFamily="34" charset="0"/>
            </a:rPr>
            <a:t>(quantitative judgement)</a:t>
          </a:r>
          <a:r>
            <a:rPr lang="en-GB" sz="1400" kern="1200">
              <a:latin typeface="Arial" panose="020B0604020202020204" pitchFamily="34" charset="0"/>
              <a:cs typeface="Arial" panose="020B0604020202020204" pitchFamily="34" charset="0"/>
            </a:rPr>
            <a:t> means that the real or potential impact of the issue (both positive and negative) has passed a threshold that means it influences decisions and actions – 2</a:t>
          </a:r>
          <a:r>
            <a:rPr lang="en-GB" sz="1400" kern="1200" baseline="30000">
              <a:latin typeface="Arial" panose="020B0604020202020204" pitchFamily="34" charset="0"/>
              <a:cs typeface="Arial" panose="020B0604020202020204" pitchFamily="34" charset="0"/>
            </a:rPr>
            <a:t>nd</a:t>
          </a:r>
          <a:r>
            <a:rPr lang="en-GB" sz="1400" kern="1200">
              <a:latin typeface="Arial" panose="020B0604020202020204" pitchFamily="34" charset="0"/>
              <a:cs typeface="Arial" panose="020B0604020202020204" pitchFamily="34" charset="0"/>
            </a:rPr>
            <a:t> screen- keep in or not?</a:t>
          </a:r>
          <a:endParaRPr lang="en-US" sz="1400" kern="120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381495" y="1127059"/>
        <a:ext cx="2784597" cy="1743948"/>
      </dsp:txXfrm>
    </dsp:sp>
    <dsp:sp modelId="{A46B6A04-7EEE-4995-AC65-3EEB68FD7400}">
      <dsp:nvSpPr>
        <dsp:cNvPr id="0" name=""/>
        <dsp:cNvSpPr/>
      </dsp:nvSpPr>
      <dsp:spPr>
        <a:xfrm>
          <a:off x="1490901" y="357587"/>
          <a:ext cx="3282892" cy="3282892"/>
        </a:xfrm>
        <a:custGeom>
          <a:avLst/>
          <a:gdLst/>
          <a:ahLst/>
          <a:cxnLst/>
          <a:rect l="0" t="0" r="0" b="0"/>
          <a:pathLst>
            <a:path>
              <a:moveTo>
                <a:pt x="2952518" y="2629087"/>
              </a:moveTo>
              <a:arcTo wR="1641446" hR="1641446" stAng="2219461" swAng="6361078"/>
            </a:path>
          </a:pathLst>
        </a:custGeom>
        <a:noFill/>
        <a:ln w="63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2A18941-5BB9-4CFF-B5A7-7C30EF397877}">
      <dsp:nvSpPr>
        <dsp:cNvPr id="0" name=""/>
        <dsp:cNvSpPr/>
      </dsp:nvSpPr>
      <dsp:spPr>
        <a:xfrm rot="5400000">
          <a:off x="5793616" y="-1281088"/>
          <a:ext cx="3708742" cy="7198105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36195" rIns="72390" bIns="36195" numCol="1" spcCol="1270" anchor="ctr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900" kern="1200" dirty="0"/>
            <a:t>They need evidence presented differently - with varying degrees of granularity to aggregation</a:t>
          </a:r>
          <a:endParaRPr lang="en-US" sz="1900" kern="1200" dirty="0"/>
        </a:p>
        <a:p>
          <a:pPr marL="342900" lvl="2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900" b="1" kern="1200" dirty="0">
              <a:solidFill>
                <a:srgbClr val="009999"/>
              </a:solidFill>
            </a:rPr>
            <a:t>Funders/investors </a:t>
          </a:r>
          <a:r>
            <a:rPr lang="en-GB" sz="1900" kern="1200" dirty="0"/>
            <a:t>and the public need more aggregation</a:t>
          </a:r>
          <a:endParaRPr lang="en-US" sz="1900" kern="1200" dirty="0"/>
        </a:p>
        <a:p>
          <a:pPr marL="342900" lvl="2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900" b="1" kern="1200" dirty="0">
              <a:solidFill>
                <a:srgbClr val="009999"/>
              </a:solidFill>
            </a:rPr>
            <a:t>Management/operations</a:t>
          </a:r>
          <a:r>
            <a:rPr lang="en-GB" sz="1900" kern="1200" dirty="0"/>
            <a:t> need detail (granularity)</a:t>
          </a:r>
          <a:endParaRPr lang="en-US" sz="1900" kern="1200" dirty="0"/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1900" kern="1200" dirty="0"/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900" kern="1200" dirty="0"/>
            <a:t>They also need different levels of verification of the results to have the confidence to use them</a:t>
          </a:r>
          <a:endParaRPr lang="en-US" sz="1900" kern="1200" dirty="0"/>
        </a:p>
        <a:p>
          <a:pPr marL="342900" lvl="2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900" b="1" kern="1200" dirty="0">
              <a:solidFill>
                <a:srgbClr val="009999"/>
              </a:solidFill>
            </a:rPr>
            <a:t>Funders/investors</a:t>
          </a:r>
          <a:r>
            <a:rPr lang="en-GB" sz="1900" b="1" kern="1200" dirty="0"/>
            <a:t> </a:t>
          </a:r>
          <a:r>
            <a:rPr lang="en-GB" sz="1900" kern="1200" dirty="0"/>
            <a:t>and the public need external verification</a:t>
          </a:r>
          <a:endParaRPr lang="en-US" sz="1900" kern="1200" dirty="0"/>
        </a:p>
        <a:p>
          <a:pPr marL="342900" lvl="2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900" b="1" kern="1200" dirty="0">
              <a:solidFill>
                <a:srgbClr val="009999"/>
              </a:solidFill>
            </a:rPr>
            <a:t>Management/operations</a:t>
          </a:r>
          <a:r>
            <a:rPr lang="en-GB" sz="1900" kern="1200" dirty="0"/>
            <a:t> need scrutiny from those whose lives are       	affected</a:t>
          </a:r>
          <a:endParaRPr lang="en-US" sz="1900" kern="1200" dirty="0"/>
        </a:p>
      </dsp:txBody>
      <dsp:txXfrm rot="-5400000">
        <a:off x="4048935" y="644639"/>
        <a:ext cx="7017059" cy="3346650"/>
      </dsp:txXfrm>
    </dsp:sp>
    <dsp:sp modelId="{CDC4301A-7BEE-487D-8D8D-B5E9A7F3E7B4}">
      <dsp:nvSpPr>
        <dsp:cNvPr id="0" name=""/>
        <dsp:cNvSpPr/>
      </dsp:nvSpPr>
      <dsp:spPr>
        <a:xfrm>
          <a:off x="0" y="0"/>
          <a:ext cx="4048934" cy="4635928"/>
        </a:xfrm>
        <a:prstGeom prst="roundRect">
          <a:avLst/>
        </a:prstGeom>
        <a:solidFill>
          <a:schemeClr val="accent3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7640" tIns="83820" rIns="167640" bIns="83820" numCol="1" spcCol="1270" anchor="ctr" anchorCtr="0">
          <a:noAutofit/>
        </a:bodyPr>
        <a:lstStyle/>
        <a:p>
          <a:pPr marL="0" lvl="0" indent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4400" kern="1200" dirty="0"/>
            <a:t>Different audiences have different purposes (decisions to make)</a:t>
          </a:r>
          <a:endParaRPr lang="en-US" sz="4400" kern="1200" dirty="0"/>
        </a:p>
      </dsp:txBody>
      <dsp:txXfrm>
        <a:off x="197653" y="197653"/>
        <a:ext cx="3653628" cy="424062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40B0A1F-5430-AD4A-8B75-93764DCB9C1F}">
      <dsp:nvSpPr>
        <dsp:cNvPr id="0" name=""/>
        <dsp:cNvSpPr/>
      </dsp:nvSpPr>
      <dsp:spPr>
        <a:xfrm>
          <a:off x="1" y="0"/>
          <a:ext cx="2559566" cy="461661"/>
        </a:xfrm>
        <a:prstGeom prst="chevron">
          <a:avLst/>
        </a:prstGeom>
        <a:solidFill>
          <a:srgbClr val="4F81BD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8011" tIns="29337" rIns="29337" bIns="29337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b="1" kern="1200" dirty="0">
              <a:solidFill>
                <a:sysClr val="window" lastClr="FFFFFF"/>
              </a:solidFill>
              <a:latin typeface="+mn-lt"/>
              <a:ea typeface="Roboto Light" panose="02000000000000000000" pitchFamily="2" charset="0"/>
              <a:cs typeface="Roboto Light" panose="02000000000000000000" pitchFamily="2" charset="0"/>
            </a:rPr>
            <a:t>Inputs</a:t>
          </a:r>
        </a:p>
      </dsp:txBody>
      <dsp:txXfrm>
        <a:off x="230832" y="0"/>
        <a:ext cx="2097905" cy="461661"/>
      </dsp:txXfrm>
    </dsp:sp>
    <dsp:sp modelId="{9E4B81FB-7D88-2242-8DD0-BC53B2DDEE62}">
      <dsp:nvSpPr>
        <dsp:cNvPr id="0" name=""/>
        <dsp:cNvSpPr/>
      </dsp:nvSpPr>
      <dsp:spPr>
        <a:xfrm>
          <a:off x="2303611" y="0"/>
          <a:ext cx="2559566" cy="461661"/>
        </a:xfrm>
        <a:prstGeom prst="chevron">
          <a:avLst/>
        </a:prstGeom>
        <a:solidFill>
          <a:srgbClr val="4F81BD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8011" tIns="29337" rIns="29337" bIns="29337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b="1" kern="1200" dirty="0">
              <a:solidFill>
                <a:sysClr val="window" lastClr="FFFFFF"/>
              </a:solidFill>
              <a:latin typeface="+mn-lt"/>
              <a:ea typeface="Roboto Light" panose="02000000000000000000" pitchFamily="2" charset="0"/>
              <a:cs typeface="Roboto Light" panose="02000000000000000000" pitchFamily="2" charset="0"/>
            </a:rPr>
            <a:t>Activities</a:t>
          </a:r>
        </a:p>
      </dsp:txBody>
      <dsp:txXfrm>
        <a:off x="2534442" y="0"/>
        <a:ext cx="2097905" cy="461661"/>
      </dsp:txXfrm>
    </dsp:sp>
    <dsp:sp modelId="{6BFD2F41-D99B-8F49-8239-95DFD7338917}">
      <dsp:nvSpPr>
        <dsp:cNvPr id="0" name=""/>
        <dsp:cNvSpPr/>
      </dsp:nvSpPr>
      <dsp:spPr>
        <a:xfrm>
          <a:off x="4607222" y="0"/>
          <a:ext cx="2559566" cy="461661"/>
        </a:xfrm>
        <a:prstGeom prst="chevron">
          <a:avLst/>
        </a:prstGeom>
        <a:solidFill>
          <a:srgbClr val="9BBB59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8011" tIns="29337" rIns="29337" bIns="29337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b="1" kern="1200" dirty="0">
              <a:solidFill>
                <a:sysClr val="window" lastClr="FFFFFF"/>
              </a:solidFill>
              <a:latin typeface="+mn-lt"/>
              <a:ea typeface="Roboto Light" panose="02000000000000000000" pitchFamily="2" charset="0"/>
              <a:cs typeface="Roboto Light" panose="02000000000000000000" pitchFamily="2" charset="0"/>
            </a:rPr>
            <a:t>Outputs</a:t>
          </a:r>
        </a:p>
      </dsp:txBody>
      <dsp:txXfrm>
        <a:off x="4838053" y="0"/>
        <a:ext cx="2097905" cy="461661"/>
      </dsp:txXfrm>
    </dsp:sp>
    <dsp:sp modelId="{5D5EE9A8-D84C-354E-AB11-5A1C57C2867F}">
      <dsp:nvSpPr>
        <dsp:cNvPr id="0" name=""/>
        <dsp:cNvSpPr/>
      </dsp:nvSpPr>
      <dsp:spPr>
        <a:xfrm>
          <a:off x="6910832" y="0"/>
          <a:ext cx="2559566" cy="461661"/>
        </a:xfrm>
        <a:prstGeom prst="chevron">
          <a:avLst/>
        </a:prstGeom>
        <a:solidFill>
          <a:srgbClr val="9BBB59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8011" tIns="29337" rIns="29337" bIns="29337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b="1" kern="1200" dirty="0">
              <a:solidFill>
                <a:sysClr val="window" lastClr="FFFFFF"/>
              </a:solidFill>
              <a:latin typeface="+mn-lt"/>
              <a:ea typeface="Roboto Light" panose="02000000000000000000" pitchFamily="2" charset="0"/>
              <a:cs typeface="Roboto Light" panose="02000000000000000000" pitchFamily="2" charset="0"/>
            </a:rPr>
            <a:t>Outcomes</a:t>
          </a:r>
        </a:p>
      </dsp:txBody>
      <dsp:txXfrm>
        <a:off x="7141663" y="0"/>
        <a:ext cx="2097905" cy="461661"/>
      </dsp:txXfrm>
    </dsp:sp>
    <dsp:sp modelId="{46118EE1-CB49-FA4B-9827-F3649B0B5F2F}">
      <dsp:nvSpPr>
        <dsp:cNvPr id="0" name=""/>
        <dsp:cNvSpPr/>
      </dsp:nvSpPr>
      <dsp:spPr>
        <a:xfrm>
          <a:off x="9214442" y="0"/>
          <a:ext cx="2559566" cy="461661"/>
        </a:xfrm>
        <a:prstGeom prst="chevron">
          <a:avLst/>
        </a:prstGeom>
        <a:solidFill>
          <a:srgbClr val="9BBB59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8011" tIns="29337" rIns="29337" bIns="29337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b="1" kern="1200" dirty="0">
              <a:solidFill>
                <a:sysClr val="window" lastClr="FFFFFF"/>
              </a:solidFill>
              <a:latin typeface="+mn-lt"/>
              <a:ea typeface="Roboto Light" panose="02000000000000000000" pitchFamily="2" charset="0"/>
              <a:cs typeface="Roboto Light" panose="02000000000000000000" pitchFamily="2" charset="0"/>
            </a:rPr>
            <a:t>Goal </a:t>
          </a:r>
        </a:p>
      </dsp:txBody>
      <dsp:txXfrm>
        <a:off x="9445273" y="0"/>
        <a:ext cx="2097905" cy="46166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6">
  <dgm:title val=""/>
  <dgm:desc val=""/>
  <dgm:catLst>
    <dgm:cat type="cycle" pri="4000"/>
    <dgm:cat type="relationship" pri="2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  <dgm:param type="endSty" val="noArr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01"/>
                <dgm:constr type="endPad" refType="connDist" fact="0.01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4871" cy="502676"/>
          </a:xfrm>
          <a:prstGeom prst="rect">
            <a:avLst/>
          </a:prstGeom>
        </p:spPr>
        <p:txBody>
          <a:bodyPr vert="horz" lIns="96606" tIns="48303" rIns="96606" bIns="48303" rtlCol="0"/>
          <a:lstStyle>
            <a:lvl1pPr algn="l">
              <a:defRPr sz="13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01698" y="0"/>
            <a:ext cx="2984871" cy="502676"/>
          </a:xfrm>
          <a:prstGeom prst="rect">
            <a:avLst/>
          </a:prstGeom>
        </p:spPr>
        <p:txBody>
          <a:bodyPr vert="horz" lIns="96606" tIns="48303" rIns="96606" bIns="48303" rtlCol="0"/>
          <a:lstStyle>
            <a:lvl1pPr algn="r">
              <a:defRPr sz="1300"/>
            </a:lvl1pPr>
          </a:lstStyle>
          <a:p>
            <a:fld id="{379B3F50-9E56-4EDD-9C59-67AA3D09377C}" type="datetimeFigureOut">
              <a:rPr lang="en-GB" smtClean="0"/>
              <a:t>26/08/2022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516039"/>
            <a:ext cx="2984871" cy="502674"/>
          </a:xfrm>
          <a:prstGeom prst="rect">
            <a:avLst/>
          </a:prstGeom>
        </p:spPr>
        <p:txBody>
          <a:bodyPr vert="horz" lIns="96606" tIns="48303" rIns="96606" bIns="48303" rtlCol="0" anchor="b"/>
          <a:lstStyle>
            <a:lvl1pPr algn="l">
              <a:defRPr sz="13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01698" y="9516039"/>
            <a:ext cx="2984871" cy="502674"/>
          </a:xfrm>
          <a:prstGeom prst="rect">
            <a:avLst/>
          </a:prstGeom>
        </p:spPr>
        <p:txBody>
          <a:bodyPr vert="horz" lIns="96606" tIns="48303" rIns="96606" bIns="48303" rtlCol="0" anchor="b"/>
          <a:lstStyle>
            <a:lvl1pPr algn="r">
              <a:defRPr sz="1300"/>
            </a:lvl1pPr>
          </a:lstStyle>
          <a:p>
            <a:fld id="{0E950FCA-62B5-4D94-9936-645144BB80E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9756056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4871" cy="502676"/>
          </a:xfrm>
          <a:prstGeom prst="rect">
            <a:avLst/>
          </a:prstGeom>
        </p:spPr>
        <p:txBody>
          <a:bodyPr vert="horz" lIns="96606" tIns="48303" rIns="96606" bIns="48303" rtlCol="0"/>
          <a:lstStyle>
            <a:lvl1pPr algn="l">
              <a:defRPr sz="13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01698" y="0"/>
            <a:ext cx="2984871" cy="502676"/>
          </a:xfrm>
          <a:prstGeom prst="rect">
            <a:avLst/>
          </a:prstGeom>
        </p:spPr>
        <p:txBody>
          <a:bodyPr vert="horz" lIns="96606" tIns="48303" rIns="96606" bIns="48303" rtlCol="0"/>
          <a:lstStyle>
            <a:lvl1pPr algn="r">
              <a:defRPr sz="1300"/>
            </a:lvl1pPr>
          </a:lstStyle>
          <a:p>
            <a:fld id="{EA6A9DF1-B0A6-4086-A90E-BDB530F8C116}" type="datetimeFigureOut">
              <a:rPr lang="en-GB" smtClean="0"/>
              <a:t>26/08/2022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39738" y="1252538"/>
            <a:ext cx="6008687" cy="33813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06" tIns="48303" rIns="96606" bIns="48303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8817" y="4821506"/>
            <a:ext cx="5510530" cy="3944868"/>
          </a:xfrm>
          <a:prstGeom prst="rect">
            <a:avLst/>
          </a:prstGeom>
        </p:spPr>
        <p:txBody>
          <a:bodyPr vert="horz" lIns="96606" tIns="48303" rIns="96606" bIns="48303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516039"/>
            <a:ext cx="2984871" cy="502674"/>
          </a:xfrm>
          <a:prstGeom prst="rect">
            <a:avLst/>
          </a:prstGeom>
        </p:spPr>
        <p:txBody>
          <a:bodyPr vert="horz" lIns="96606" tIns="48303" rIns="96606" bIns="48303" rtlCol="0" anchor="b"/>
          <a:lstStyle>
            <a:lvl1pPr algn="l">
              <a:defRPr sz="13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01698" y="9516039"/>
            <a:ext cx="2984871" cy="502674"/>
          </a:xfrm>
          <a:prstGeom prst="rect">
            <a:avLst/>
          </a:prstGeom>
        </p:spPr>
        <p:txBody>
          <a:bodyPr vert="horz" lIns="96606" tIns="48303" rIns="96606" bIns="48303" rtlCol="0" anchor="b"/>
          <a:lstStyle>
            <a:lvl1pPr algn="r">
              <a:defRPr sz="1300"/>
            </a:lvl1pPr>
          </a:lstStyle>
          <a:p>
            <a:fld id="{25DCD0D8-24DD-40F3-AB5E-FADCBF97FAF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193005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Definition of</a:t>
            </a:r>
            <a:r>
              <a:rPr lang="en-GB" baseline="0" dirty="0"/>
              <a:t> SPO and VPO – just to be sure they know what it is</a:t>
            </a:r>
            <a:endParaRPr lang="fr-FR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402569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>
          <a:xfrm>
            <a:off x="2503488" y="558800"/>
            <a:ext cx="4962525" cy="2792413"/>
          </a:xfrm>
        </p:spPr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spcAft>
                <a:spcPts val="1902"/>
              </a:spcAft>
            </a:pPr>
            <a:r>
              <a:rPr lang="en-GB" sz="1300" dirty="0"/>
              <a:t>Impact Measurement as a:</a:t>
            </a:r>
          </a:p>
          <a:p>
            <a:pPr marL="362274" indent="-362274">
              <a:spcAft>
                <a:spcPts val="1902"/>
              </a:spcAft>
              <a:buFont typeface="Arial" panose="020B0604020202020204" pitchFamily="34" charset="0"/>
              <a:buChar char="•"/>
            </a:pPr>
            <a:r>
              <a:rPr lang="en-US" sz="1300" dirty="0"/>
              <a:t>General framework (process approach)</a:t>
            </a:r>
            <a:endParaRPr lang="en-GB" sz="1300" dirty="0"/>
          </a:p>
          <a:p>
            <a:pPr marL="362274" indent="-362274">
              <a:spcAft>
                <a:spcPts val="1902"/>
              </a:spcAft>
              <a:buFont typeface="Arial" panose="020B0604020202020204" pitchFamily="34" charset="0"/>
              <a:buChar char="•"/>
            </a:pPr>
            <a:r>
              <a:rPr lang="en-GB" sz="1300" dirty="0"/>
              <a:t>Learning Process</a:t>
            </a:r>
          </a:p>
          <a:p>
            <a:pPr marL="362274" indent="-362274">
              <a:spcAft>
                <a:spcPts val="1902"/>
              </a:spcAft>
              <a:buFont typeface="Arial" panose="020B0604020202020204" pitchFamily="34" charset="0"/>
              <a:buChar char="•"/>
            </a:pPr>
            <a:r>
              <a:rPr lang="en-GB" sz="1300" dirty="0"/>
              <a:t>Management Tool</a:t>
            </a:r>
          </a:p>
          <a:p>
            <a:pPr algn="just" defTabSz="483032" fontAlgn="base">
              <a:spcBef>
                <a:spcPts val="659"/>
              </a:spcBef>
              <a:spcAft>
                <a:spcPct val="0"/>
              </a:spcAft>
              <a:defRPr/>
            </a:pPr>
            <a:r>
              <a:rPr lang="en-US" sz="1300" dirty="0"/>
              <a:t>The Practical Guide to Measuring &amp; Managing Impact proposes 5 steps of impact measurement:</a:t>
            </a:r>
            <a:endParaRPr lang="en-US" sz="1300" i="1" dirty="0"/>
          </a:p>
          <a:p>
            <a:pPr marL="301895" indent="-301895" algn="just">
              <a:spcBef>
                <a:spcPts val="659"/>
              </a:spcBef>
              <a:buFont typeface="Wingdings" charset="2"/>
              <a:buChar char="§"/>
            </a:pPr>
            <a:r>
              <a:rPr lang="en-US" sz="1300" i="1" dirty="0"/>
              <a:t>Step 1 - Set Objectives</a:t>
            </a:r>
            <a:r>
              <a:rPr lang="en-US" sz="1300" dirty="0"/>
              <a:t>: define the problem &amp; proposed solution, set “SMART” objectives</a:t>
            </a:r>
          </a:p>
          <a:p>
            <a:pPr marL="301895" indent="-301895" algn="just">
              <a:spcBef>
                <a:spcPts val="659"/>
              </a:spcBef>
              <a:buFont typeface="Wingdings" charset="2"/>
              <a:buChar char="§"/>
            </a:pPr>
            <a:r>
              <a:rPr lang="en-US" sz="1300" i="1" dirty="0"/>
              <a:t>Step 2 – </a:t>
            </a:r>
            <a:r>
              <a:rPr lang="en-US" sz="1300" i="1" dirty="0" err="1"/>
              <a:t>Analyse</a:t>
            </a:r>
            <a:r>
              <a:rPr lang="en-US" sz="1300" i="1" dirty="0"/>
              <a:t> Stakeholders</a:t>
            </a:r>
            <a:r>
              <a:rPr lang="en-US" sz="1300" dirty="0"/>
              <a:t>: Identify stakeholders (funders, members, other networks etc.) &amp; engage with them to understand expectations</a:t>
            </a:r>
          </a:p>
          <a:p>
            <a:pPr marL="301895" indent="-301895" algn="just">
              <a:spcBef>
                <a:spcPts val="659"/>
              </a:spcBef>
              <a:buFont typeface="Wingdings" charset="2"/>
              <a:buChar char="§"/>
            </a:pPr>
            <a:r>
              <a:rPr lang="en-US" sz="1300" i="1" dirty="0"/>
              <a:t>Step 3 – Measure Results</a:t>
            </a:r>
            <a:r>
              <a:rPr lang="en-US" sz="1300" dirty="0"/>
              <a:t>: outputs, outcomes &amp; impact and set indicators</a:t>
            </a:r>
          </a:p>
          <a:p>
            <a:pPr marL="301895" indent="-301895" algn="just">
              <a:spcBef>
                <a:spcPts val="659"/>
              </a:spcBef>
              <a:buFont typeface="Wingdings" charset="2"/>
              <a:buChar char="§"/>
            </a:pPr>
            <a:r>
              <a:rPr lang="en-US" sz="1300" i="1" dirty="0"/>
              <a:t>Step 4 – Verify &amp; Value Impact</a:t>
            </a:r>
            <a:r>
              <a:rPr lang="en-US" sz="1300" dirty="0"/>
              <a:t>: verify through desk research, competitive analysis &amp; interviews</a:t>
            </a:r>
          </a:p>
          <a:p>
            <a:pPr marL="301895" indent="-301895" algn="just">
              <a:spcBef>
                <a:spcPts val="659"/>
              </a:spcBef>
              <a:buFont typeface="Wingdings" charset="2"/>
              <a:buChar char="§"/>
            </a:pPr>
            <a:r>
              <a:rPr lang="en-US" sz="1300" i="1" dirty="0"/>
              <a:t>Step 5 – Monitor &amp; Report</a:t>
            </a:r>
            <a:r>
              <a:rPr lang="en-US" sz="1300" dirty="0"/>
              <a:t>: data will be collected in line with indicators set in Step 3 (excel, salesforce, responsible to be appointed). Once </a:t>
            </a:r>
            <a:r>
              <a:rPr lang="en-US" sz="1300" dirty="0" err="1"/>
              <a:t>analysed</a:t>
            </a:r>
            <a:r>
              <a:rPr lang="en-US" sz="1300" dirty="0"/>
              <a:t> consider quarterly management reports and annual external reports</a:t>
            </a:r>
          </a:p>
          <a:p>
            <a:endParaRPr lang="en-GB" sz="1300" dirty="0"/>
          </a:p>
          <a:p>
            <a:r>
              <a:rPr lang="en-GB" sz="1300" dirty="0"/>
              <a:t>IMI conceived to address concerns raised by EVPA members about guidance on how to work with the </a:t>
            </a:r>
            <a:r>
              <a:rPr lang="en-GB" sz="1300" b="1" u="sng" dirty="0"/>
              <a:t>maze</a:t>
            </a:r>
            <a:r>
              <a:rPr lang="en-GB" sz="1300" dirty="0"/>
              <a:t> of existing methodologies, databases, tools &amp; metrics</a:t>
            </a:r>
          </a:p>
          <a:p>
            <a:r>
              <a:rPr lang="en-GB" sz="1300" dirty="0"/>
              <a:t>It is neutral in terms of methodologies, databases, tools and metrics and does not “reinvent the wheel”</a:t>
            </a:r>
          </a:p>
          <a:p>
            <a:r>
              <a:rPr lang="en-GB" sz="1300" dirty="0"/>
              <a:t>It is grounded in practice as it is the result of a multi-stakeholder initiative</a:t>
            </a:r>
          </a:p>
          <a:p>
            <a:pPr marL="362274" indent="-362274">
              <a:spcAft>
                <a:spcPts val="1268"/>
              </a:spcAft>
              <a:buFont typeface="Arial" panose="020B0604020202020204" pitchFamily="34" charset="0"/>
              <a:buChar char="•"/>
            </a:pPr>
            <a:r>
              <a:rPr lang="en-GB" sz="1300" dirty="0">
                <a:ea typeface="SimHei" pitchFamily="49" charset="-122"/>
                <a:cs typeface="Verdana" pitchFamily="34" charset="0"/>
              </a:rPr>
              <a:t>Hands-on manual on impact measurement</a:t>
            </a:r>
          </a:p>
          <a:p>
            <a:pPr marL="362274" indent="-362274">
              <a:spcAft>
                <a:spcPts val="1268"/>
              </a:spcAft>
              <a:buFont typeface="Arial" panose="020B0604020202020204" pitchFamily="34" charset="0"/>
              <a:buChar char="•"/>
            </a:pPr>
            <a:r>
              <a:rPr lang="en-GB" sz="1300" dirty="0">
                <a:ea typeface="SimHei" pitchFamily="49" charset="-122"/>
                <a:cs typeface="Verdana" pitchFamily="34" charset="0"/>
              </a:rPr>
              <a:t>Tool to assist social investors in their daily activities </a:t>
            </a:r>
          </a:p>
          <a:p>
            <a:pPr marL="362274" indent="-362274">
              <a:spcAft>
                <a:spcPts val="1268"/>
              </a:spcAft>
              <a:buFont typeface="Arial" panose="020B0604020202020204" pitchFamily="34" charset="0"/>
              <a:buChar char="•"/>
            </a:pPr>
            <a:r>
              <a:rPr lang="en-GB" sz="1300" dirty="0">
                <a:ea typeface="SimHei" pitchFamily="49" charset="-122"/>
                <a:cs typeface="Verdana" pitchFamily="34" charset="0"/>
              </a:rPr>
              <a:t>Increase transparency and accountability of VP industry</a:t>
            </a:r>
          </a:p>
          <a:p>
            <a:pPr marL="362274" indent="-362274">
              <a:spcAft>
                <a:spcPts val="1268"/>
              </a:spcAft>
              <a:buFont typeface="Arial" panose="020B0604020202020204" pitchFamily="34" charset="0"/>
              <a:buChar char="•"/>
            </a:pPr>
            <a:r>
              <a:rPr lang="en-US" sz="1300" b="1" dirty="0">
                <a:ea typeface="ＭＳ Ｐゴシック"/>
                <a:cs typeface="ＭＳ Ｐゴシック"/>
              </a:rPr>
              <a:t>Neutral </a:t>
            </a:r>
            <a:r>
              <a:rPr lang="en-US" sz="1300" dirty="0">
                <a:ea typeface="ＭＳ Ｐゴシック"/>
                <a:cs typeface="ＭＳ Ｐゴシック"/>
              </a:rPr>
              <a:t>in terms of methodologies, databases, tools and metrics</a:t>
            </a:r>
            <a:endParaRPr lang="en-US" sz="1300" dirty="0">
              <a:solidFill>
                <a:srgbClr val="4D4D4D"/>
              </a:solidFill>
              <a:ea typeface="ＭＳ Ｐゴシック"/>
              <a:cs typeface="ＭＳ Ｐゴシック"/>
            </a:endParaRPr>
          </a:p>
          <a:p>
            <a:pPr marL="362274" indent="-362274">
              <a:spcAft>
                <a:spcPts val="1268"/>
              </a:spcAft>
              <a:buFont typeface="Arial" panose="020B0604020202020204" pitchFamily="34" charset="0"/>
              <a:buChar char="•"/>
            </a:pPr>
            <a:r>
              <a:rPr lang="en-US" sz="1300" dirty="0">
                <a:solidFill>
                  <a:srgbClr val="4D4D4D"/>
                </a:solidFill>
                <a:ea typeface="ＭＳ Ｐゴシック"/>
                <a:cs typeface="ＭＳ Ｐゴシック"/>
              </a:rPr>
              <a:t>Road map on how to actually implement an impact measurement system for a VPOs (investors) and their SPOs (investees)</a:t>
            </a:r>
            <a:endParaRPr lang="en-GB" sz="1300" dirty="0"/>
          </a:p>
          <a:p>
            <a:pPr defTabSz="483032" fontAlgn="base">
              <a:spcBef>
                <a:spcPct val="30000"/>
              </a:spcBef>
              <a:spcAft>
                <a:spcPct val="0"/>
              </a:spcAft>
              <a:defRPr/>
            </a:pPr>
            <a:r>
              <a:rPr lang="en-GB" sz="1300" dirty="0"/>
              <a:t>Focus: providing a toolkit that can be adapted to the diverse outcomes of social enterprises’ activities and stakeholders rather than seeking the ‘holy grail’ of a single tool, in other words the one-size-fits-all approach</a:t>
            </a:r>
          </a:p>
          <a:p>
            <a:endParaRPr lang="en-GB" sz="1300" dirty="0"/>
          </a:p>
          <a:p>
            <a:endParaRPr lang="en-GB" sz="1300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F9478EC-E92B-4DEE-9542-3DF3F39523AE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0899436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7AF1A10-852C-4350-BCBE-6CE26B62E7EA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3103071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>
          <a:xfrm>
            <a:off x="2503488" y="558800"/>
            <a:ext cx="4962525" cy="2792413"/>
          </a:xfrm>
        </p:spPr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01895" indent="-301895" algn="just">
              <a:spcBef>
                <a:spcPts val="659"/>
              </a:spcBef>
              <a:buFont typeface="Wingdings" charset="2"/>
              <a:buChar char="§"/>
            </a:pPr>
            <a:r>
              <a:rPr lang="en-US" dirty="0"/>
              <a:t>Wide range of methods &amp; tools available: theory of change, logic model, parts of methodologies like SROI or balanced scorecard</a:t>
            </a:r>
          </a:p>
          <a:p>
            <a:pPr marL="301895" indent="-301895" algn="just">
              <a:spcBef>
                <a:spcPts val="659"/>
              </a:spcBef>
              <a:buFont typeface="Wingdings" charset="2"/>
              <a:buChar char="§"/>
            </a:pPr>
            <a:r>
              <a:rPr lang="en-GB" dirty="0"/>
              <a:t>A theory of change shows an organisation's path from needs to activities to outcomes to impact - following the impact value chain</a:t>
            </a:r>
            <a:endParaRPr lang="en-US" dirty="0"/>
          </a:p>
          <a:p>
            <a:pPr lvl="0"/>
            <a:endParaRPr lang="en-GB" b="0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166E2C3-9701-4534-A818-707BB4A0378A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0899436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>
          <a:xfrm>
            <a:off x="2503488" y="558800"/>
            <a:ext cx="4962525" cy="2792413"/>
          </a:xfrm>
        </p:spPr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b="1" dirty="0"/>
              <a:t>IMPACT GOAL </a:t>
            </a:r>
            <a:r>
              <a:rPr lang="en-GB" b="0" dirty="0"/>
              <a:t>= the change you</a:t>
            </a:r>
            <a:r>
              <a:rPr lang="en-GB" b="0" baseline="0" dirty="0"/>
              <a:t> want to see in the final beneficiaries. Best to have just ONE!!!</a:t>
            </a:r>
          </a:p>
          <a:p>
            <a:r>
              <a:rPr lang="en-GB" b="0" baseline="0" dirty="0"/>
              <a:t>FROM IMPACT GOAL TO OUTCOMES </a:t>
            </a:r>
            <a:r>
              <a:rPr lang="en-GB" b="0" baseline="0" dirty="0">
                <a:sym typeface="Wingdings" panose="05000000000000000000" pitchFamily="2" charset="2"/>
              </a:rPr>
              <a:t></a:t>
            </a:r>
            <a:r>
              <a:rPr lang="en-GB" b="1" i="1" u="sng" baseline="0" dirty="0">
                <a:sym typeface="Wingdings" panose="05000000000000000000" pitchFamily="2" charset="2"/>
              </a:rPr>
              <a:t> ASSUMPTIONS!!!</a:t>
            </a:r>
          </a:p>
          <a:p>
            <a:r>
              <a:rPr lang="en-GB" b="0" i="0" u="none" baseline="0" dirty="0">
                <a:sym typeface="Wingdings" panose="05000000000000000000" pitchFamily="2" charset="2"/>
              </a:rPr>
              <a:t>YOU DO NOT MEASURE YET!!!</a:t>
            </a:r>
          </a:p>
          <a:p>
            <a:r>
              <a:rPr lang="en-GB" b="0" i="0" u="none" baseline="0" dirty="0">
                <a:sym typeface="Wingdings" panose="05000000000000000000" pitchFamily="2" charset="2"/>
              </a:rPr>
              <a:t>Enabler = Internal enablers: internal to the org, explain how you deliver your work (quality of services, relationships, attitude and values of staff) </a:t>
            </a:r>
          </a:p>
          <a:p>
            <a:r>
              <a:rPr lang="en-GB" b="0" i="0" u="none" baseline="0" dirty="0">
                <a:sym typeface="Wingdings" panose="05000000000000000000" pitchFamily="2" charset="2"/>
              </a:rPr>
              <a:t>External enablers: external environment, context in which you work, social, cultural and political factors, laws, regulations,… beyond the organisation’s control.</a:t>
            </a:r>
          </a:p>
          <a:p>
            <a:r>
              <a:rPr lang="en-GB" b="0" i="0" u="none" dirty="0"/>
              <a:t>Evidence vs. assumptions</a:t>
            </a:r>
            <a:r>
              <a:rPr lang="en-GB" b="0" i="0" u="none" baseline="0" dirty="0"/>
              <a:t> </a:t>
            </a:r>
            <a:r>
              <a:rPr lang="en-GB" b="0" i="0" u="none" baseline="0" dirty="0">
                <a:sym typeface="Wingdings" panose="05000000000000000000" pitchFamily="2" charset="2"/>
              </a:rPr>
              <a:t> if evidence contradicts assumptions  rethink and revise.</a:t>
            </a:r>
          </a:p>
          <a:p>
            <a:endParaRPr lang="en-GB" b="0" i="0" u="none" baseline="0" dirty="0">
              <a:sym typeface="Wingdings" panose="05000000000000000000" pitchFamily="2" charset="2"/>
            </a:endParaRPr>
          </a:p>
          <a:p>
            <a:r>
              <a:rPr lang="en-GB" b="0" i="0" u="none" baseline="0" dirty="0" err="1">
                <a:sym typeface="Wingdings" panose="05000000000000000000" pitchFamily="2" charset="2"/>
              </a:rPr>
              <a:t>ToC</a:t>
            </a:r>
            <a:r>
              <a:rPr lang="en-GB" b="0" i="0" u="none" baseline="0" dirty="0">
                <a:sym typeface="Wingdings" panose="05000000000000000000" pitchFamily="2" charset="2"/>
              </a:rPr>
              <a:t> is the description of the sequence of events that are necessary to achieve the changes you want.</a:t>
            </a:r>
          </a:p>
          <a:p>
            <a:r>
              <a:rPr lang="en-GB" b="0" i="0" u="none" baseline="0" dirty="0">
                <a:sym typeface="Wingdings" panose="05000000000000000000" pitchFamily="2" charset="2"/>
              </a:rPr>
              <a:t>Using the </a:t>
            </a:r>
            <a:r>
              <a:rPr lang="en-GB" b="0" i="0" u="none" baseline="0" dirty="0" err="1">
                <a:sym typeface="Wingdings" panose="05000000000000000000" pitchFamily="2" charset="2"/>
              </a:rPr>
              <a:t>ToC</a:t>
            </a:r>
            <a:r>
              <a:rPr lang="en-GB" b="0" i="0" u="none" baseline="0" dirty="0">
                <a:sym typeface="Wingdings" panose="05000000000000000000" pitchFamily="2" charset="2"/>
              </a:rPr>
              <a:t>, the organisation is able to describe the needs to be addressed and the changes that we aim to and the activities that will produce such change.</a:t>
            </a:r>
          </a:p>
          <a:p>
            <a:endParaRPr lang="en-GB" b="0" i="0" u="none" baseline="0" dirty="0">
              <a:sym typeface="Wingdings" panose="05000000000000000000" pitchFamily="2" charset="2"/>
            </a:endParaRPr>
          </a:p>
          <a:p>
            <a:endParaRPr lang="en-GB" b="0" i="0" u="none" baseline="0" dirty="0">
              <a:sym typeface="Wingdings" panose="05000000000000000000" pitchFamily="2" charset="2"/>
            </a:endParaRPr>
          </a:p>
          <a:p>
            <a:endParaRPr lang="en-GB" b="0" i="0" u="none" baseline="0" dirty="0">
              <a:sym typeface="Wingdings" panose="05000000000000000000" pitchFamily="2" charset="2"/>
            </a:endParaRP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29A2A51-BF2F-47DF-8311-DABF2B958876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0899436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SG" dirty="0">
                <a:solidFill>
                  <a:srgbClr val="FF0000"/>
                </a:solidFill>
              </a:rPr>
              <a:t>Theory of Change</a:t>
            </a:r>
          </a:p>
          <a:p>
            <a:pPr marL="301895" indent="-301895">
              <a:buFontTx/>
              <a:buChar char="-"/>
            </a:pPr>
            <a:r>
              <a:rPr lang="en-SG" dirty="0"/>
              <a:t>Maps the conditions that are needed to create the change you want to see</a:t>
            </a:r>
          </a:p>
          <a:p>
            <a:pPr marL="301895" indent="-301895">
              <a:buFontTx/>
              <a:buChar char="-"/>
            </a:pPr>
            <a:r>
              <a:rPr lang="en-SG" dirty="0"/>
              <a:t>More nimble and less fixed than Logic Model</a:t>
            </a:r>
          </a:p>
          <a:p>
            <a:pPr marL="301895" indent="-301895">
              <a:buFontTx/>
              <a:buChar char="-"/>
            </a:pPr>
            <a:r>
              <a:rPr lang="en-SG" dirty="0"/>
              <a:t>Allows you to reassess the conditions</a:t>
            </a:r>
          </a:p>
          <a:p>
            <a:pPr marL="301895" indent="-301895">
              <a:buFontTx/>
              <a:buChar char="-"/>
            </a:pPr>
            <a:r>
              <a:rPr lang="en-SG" dirty="0"/>
              <a:t>Understand what works and what does not</a:t>
            </a:r>
          </a:p>
          <a:p>
            <a:endParaRPr lang="en-SG" dirty="0">
              <a:solidFill>
                <a:srgbClr val="FF0000"/>
              </a:solidFill>
            </a:endParaRPr>
          </a:p>
          <a:p>
            <a:r>
              <a:rPr lang="en-SG" dirty="0">
                <a:solidFill>
                  <a:srgbClr val="FF0000"/>
                </a:solidFill>
              </a:rPr>
              <a:t>Logic Model</a:t>
            </a:r>
          </a:p>
          <a:p>
            <a:pPr marL="301895" indent="-301895">
              <a:buFontTx/>
              <a:buChar char="-"/>
            </a:pPr>
            <a:r>
              <a:rPr lang="en-SG" dirty="0"/>
              <a:t>Maps your work and results</a:t>
            </a:r>
          </a:p>
          <a:p>
            <a:pPr marL="301895" indent="-301895">
              <a:buFontTx/>
              <a:buChar char="-"/>
            </a:pPr>
            <a:r>
              <a:rPr lang="en-SG" dirty="0"/>
              <a:t>Allows inclusion of indicators</a:t>
            </a:r>
          </a:p>
          <a:p>
            <a:pPr marL="301895" indent="-301895">
              <a:buFontTx/>
              <a:buChar char="-"/>
            </a:pPr>
            <a:r>
              <a:rPr lang="en-SG" dirty="0"/>
              <a:t>Tracks work done and allows for pinpointing of bottlenecks</a:t>
            </a:r>
          </a:p>
          <a:p>
            <a:pPr marL="301895" indent="-301895">
              <a:buFontTx/>
              <a:buChar char="-"/>
            </a:pPr>
            <a:r>
              <a:rPr lang="en-SG" dirty="0"/>
              <a:t>As such, the Logic Model tracks what the funder and the venture contributes and model the results of this</a:t>
            </a:r>
          </a:p>
          <a:p>
            <a:pPr marL="301895" indent="-301895">
              <a:buFontTx/>
              <a:buChar char="-"/>
            </a:pPr>
            <a:r>
              <a:rPr lang="en-SG" dirty="0"/>
              <a:t>Check that what you want to track is included, as you may be able to track a lot that is not relevant for the impact you want to see.</a:t>
            </a:r>
          </a:p>
          <a:p>
            <a:endParaRPr lang="en-SG" dirty="0">
              <a:solidFill>
                <a:srgbClr val="FF0000"/>
              </a:solidFill>
            </a:endParaRPr>
          </a:p>
          <a:p>
            <a:r>
              <a:rPr lang="en-SG" dirty="0">
                <a:solidFill>
                  <a:srgbClr val="FF0000"/>
                </a:solidFill>
              </a:rPr>
              <a:t>Theory of Change and/or Logic Model </a:t>
            </a:r>
          </a:p>
          <a:p>
            <a:pPr marL="301895" indent="-301895">
              <a:buFontTx/>
              <a:buChar char="-"/>
            </a:pPr>
            <a:r>
              <a:rPr lang="en-SG" dirty="0"/>
              <a:t>TOC  is useful for early-stage ventures and to assess how the venture will affect change</a:t>
            </a:r>
          </a:p>
          <a:p>
            <a:pPr marL="301895" indent="-301895">
              <a:buFontTx/>
              <a:buChar char="-"/>
            </a:pPr>
            <a:r>
              <a:rPr lang="en-SG" dirty="0"/>
              <a:t>Logic Model tracks what the funder and the venture contributes and model the results of this</a:t>
            </a:r>
          </a:p>
          <a:p>
            <a:endParaRPr lang="en-GB" sz="1300" dirty="0"/>
          </a:p>
          <a:p>
            <a:endParaRPr lang="en-GB" sz="1300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BB13A2F-85B1-4C97-A8B1-911959B1BF92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0899436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66064">
              <a:defRPr/>
            </a:pPr>
            <a:r>
              <a:rPr lang="nl-NL" b="1" dirty="0"/>
              <a:t>TIMING</a:t>
            </a:r>
            <a:r>
              <a:rPr lang="nl-NL" b="1" baseline="0" dirty="0"/>
              <a:t> – 11.25-12.00</a:t>
            </a:r>
            <a:endParaRPr lang="nl-NL" b="1" dirty="0"/>
          </a:p>
          <a:p>
            <a:endParaRPr lang="en-GB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7D71BE3-2972-4140-9250-FFBDAC9D3572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3103071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>
          <a:xfrm>
            <a:off x="2503488" y="558800"/>
            <a:ext cx="4962525" cy="2792413"/>
          </a:xfrm>
        </p:spPr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80724" lvl="1">
              <a:spcBef>
                <a:spcPts val="659"/>
              </a:spcBef>
            </a:pPr>
            <a:r>
              <a:rPr lang="en-GB" sz="1300" dirty="0"/>
              <a:t>Who gains and who gives, what and how</a:t>
            </a:r>
          </a:p>
          <a:p>
            <a:pPr marL="380724" lvl="1">
              <a:spcBef>
                <a:spcPts val="659"/>
              </a:spcBef>
            </a:pPr>
            <a:r>
              <a:rPr lang="en-GB" sz="1300" dirty="0"/>
              <a:t>Understand: </a:t>
            </a:r>
          </a:p>
          <a:p>
            <a:pPr marL="561860" lvl="1" indent="-181137">
              <a:spcBef>
                <a:spcPts val="659"/>
              </a:spcBef>
              <a:buFont typeface="Arial" panose="020B0604020202020204" pitchFamily="34" charset="0"/>
              <a:buChar char="•"/>
            </a:pPr>
            <a:r>
              <a:rPr lang="en-GB" sz="1300" dirty="0"/>
              <a:t>Level of engagement</a:t>
            </a:r>
          </a:p>
          <a:p>
            <a:pPr marL="561860" lvl="1" indent="-181137">
              <a:spcBef>
                <a:spcPts val="659"/>
              </a:spcBef>
              <a:buFont typeface="Arial" panose="020B0604020202020204" pitchFamily="34" charset="0"/>
              <a:buChar char="•"/>
            </a:pPr>
            <a:r>
              <a:rPr lang="en-GB" sz="1300" dirty="0"/>
              <a:t>Control over</a:t>
            </a:r>
          </a:p>
          <a:p>
            <a:pPr marL="561860" lvl="1" indent="-181137">
              <a:spcBef>
                <a:spcPts val="659"/>
              </a:spcBef>
              <a:buFont typeface="Arial" panose="020B0604020202020204" pitchFamily="34" charset="0"/>
              <a:buChar char="•"/>
            </a:pPr>
            <a:r>
              <a:rPr lang="en-GB" sz="1300" dirty="0"/>
              <a:t>Contribution to achieving the objectives</a:t>
            </a:r>
          </a:p>
          <a:p>
            <a:pPr marL="561860" lvl="1" indent="-181137">
              <a:spcBef>
                <a:spcPts val="659"/>
              </a:spcBef>
              <a:buFont typeface="Arial" panose="020B0604020202020204" pitchFamily="34" charset="0"/>
              <a:buChar char="•"/>
            </a:pPr>
            <a:endParaRPr lang="en-GB" sz="1300" dirty="0"/>
          </a:p>
          <a:p>
            <a:pPr marL="662492" lvl="1" indent="-281769">
              <a:spcBef>
                <a:spcPts val="659"/>
              </a:spcBef>
              <a:buFontTx/>
              <a:buChar char="-"/>
            </a:pPr>
            <a:r>
              <a:rPr lang="en-GB" sz="1300" b="1" dirty="0"/>
              <a:t>Stakeholder identification</a:t>
            </a:r>
            <a:r>
              <a:rPr lang="en-GB" sz="1300" dirty="0"/>
              <a:t>: mapping, selecting (materiality / relevance) &amp; understanding expectations</a:t>
            </a:r>
          </a:p>
          <a:p>
            <a:pPr marL="662492" lvl="1" indent="-281769">
              <a:spcBef>
                <a:spcPts val="659"/>
              </a:spcBef>
              <a:buFontTx/>
              <a:buChar char="-"/>
            </a:pPr>
            <a:r>
              <a:rPr lang="en-GB" sz="1300" b="1" dirty="0"/>
              <a:t>Stakeholder engagement</a:t>
            </a:r>
            <a:r>
              <a:rPr lang="en-GB" sz="1300" dirty="0"/>
              <a:t>: opening communication &amp; later (step 4) verifying if expectations have been met </a:t>
            </a:r>
            <a:r>
              <a:rPr lang="en-GB" sz="1300" dirty="0">
                <a:sym typeface="Wingdings" panose="05000000000000000000" pitchFamily="2" charset="2"/>
              </a:rPr>
              <a:t> Should be involved to some degree at each stage of IM --&gt; follow guidance on PROPORTIONALITY!</a:t>
            </a:r>
          </a:p>
          <a:p>
            <a:pPr marL="662492" lvl="1" indent="-281769">
              <a:spcBef>
                <a:spcPts val="659"/>
              </a:spcBef>
              <a:buFontTx/>
              <a:buChar char="-"/>
            </a:pPr>
            <a:endParaRPr lang="en-GB" sz="1300" dirty="0"/>
          </a:p>
          <a:p>
            <a:pPr marL="380724" lvl="1" defTabSz="483032" fontAlgn="base">
              <a:spcBef>
                <a:spcPts val="659"/>
              </a:spcBef>
              <a:spcAft>
                <a:spcPct val="0"/>
              </a:spcAft>
              <a:defRPr/>
            </a:pPr>
            <a:r>
              <a:rPr lang="en-US" sz="1300" i="1" dirty="0"/>
              <a:t>Co-operation </a:t>
            </a:r>
            <a:r>
              <a:rPr lang="en-US" sz="1300" dirty="0"/>
              <a:t>of main stakeholders critical in process</a:t>
            </a:r>
          </a:p>
          <a:p>
            <a:pPr marL="380724" lvl="1" defTabSz="483032" fontAlgn="base">
              <a:spcBef>
                <a:spcPts val="659"/>
              </a:spcBef>
              <a:spcAft>
                <a:spcPct val="0"/>
              </a:spcAft>
              <a:defRPr/>
            </a:pPr>
            <a:r>
              <a:rPr lang="es-ES_tradnl" sz="1300" dirty="0"/>
              <a:t>Begin </a:t>
            </a:r>
            <a:r>
              <a:rPr lang="es-ES_tradnl" sz="1300" dirty="0" err="1"/>
              <a:t>by</a:t>
            </a:r>
            <a:r>
              <a:rPr lang="es-ES_tradnl" sz="1300" dirty="0"/>
              <a:t> </a:t>
            </a:r>
            <a:r>
              <a:rPr lang="es-ES_tradnl" sz="1300" dirty="0" err="1"/>
              <a:t>focusing</a:t>
            </a:r>
            <a:r>
              <a:rPr lang="es-ES_tradnl" sz="1300" dirty="0"/>
              <a:t> </a:t>
            </a:r>
            <a:r>
              <a:rPr lang="es-ES_tradnl" sz="1300" dirty="0" err="1"/>
              <a:t>on</a:t>
            </a:r>
            <a:r>
              <a:rPr lang="es-ES_tradnl" sz="1300" dirty="0"/>
              <a:t> a </a:t>
            </a:r>
            <a:r>
              <a:rPr lang="es-ES_tradnl" sz="1300" dirty="0" err="1"/>
              <a:t>small</a:t>
            </a:r>
            <a:r>
              <a:rPr lang="es-ES_tradnl" sz="1300" dirty="0"/>
              <a:t> </a:t>
            </a:r>
            <a:r>
              <a:rPr lang="es-ES_tradnl" sz="1300" dirty="0" err="1"/>
              <a:t>number</a:t>
            </a:r>
            <a:r>
              <a:rPr lang="es-ES_tradnl" sz="1300" dirty="0"/>
              <a:t> of </a:t>
            </a:r>
            <a:r>
              <a:rPr lang="es-ES_tradnl" sz="1300" dirty="0" err="1"/>
              <a:t>stakeholders</a:t>
            </a:r>
            <a:r>
              <a:rPr lang="es-ES_tradnl" sz="1300" dirty="0"/>
              <a:t> </a:t>
            </a:r>
            <a:r>
              <a:rPr lang="es-ES_tradnl" sz="1300" dirty="0" err="1"/>
              <a:t>but</a:t>
            </a:r>
            <a:r>
              <a:rPr lang="es-ES_tradnl" sz="1300" dirty="0"/>
              <a:t> </a:t>
            </a:r>
            <a:r>
              <a:rPr lang="es-ES_tradnl" sz="1300" dirty="0" err="1"/>
              <a:t>beware</a:t>
            </a:r>
            <a:r>
              <a:rPr lang="es-ES_tradnl" sz="1300" dirty="0"/>
              <a:t> of </a:t>
            </a:r>
            <a:r>
              <a:rPr lang="es-ES_tradnl" sz="1300" dirty="0" err="1"/>
              <a:t>missing</a:t>
            </a:r>
            <a:r>
              <a:rPr lang="es-ES_tradnl" sz="1300" dirty="0"/>
              <a:t> </a:t>
            </a:r>
            <a:r>
              <a:rPr lang="es-ES_tradnl" sz="1300" dirty="0" err="1"/>
              <a:t>large</a:t>
            </a:r>
            <a:r>
              <a:rPr lang="es-ES_tradnl" sz="1300" dirty="0"/>
              <a:t> positive </a:t>
            </a:r>
            <a:r>
              <a:rPr lang="es-ES_tradnl" sz="1300" dirty="0" err="1"/>
              <a:t>or</a:t>
            </a:r>
            <a:r>
              <a:rPr lang="es-ES_tradnl" sz="1300" dirty="0"/>
              <a:t> </a:t>
            </a:r>
            <a:r>
              <a:rPr lang="es-ES_tradnl" sz="1300" dirty="0" err="1"/>
              <a:t>negative</a:t>
            </a:r>
            <a:r>
              <a:rPr lang="es-ES_tradnl" sz="1300" dirty="0"/>
              <a:t> </a:t>
            </a:r>
            <a:r>
              <a:rPr lang="es-ES_tradnl" sz="1300" dirty="0" err="1"/>
              <a:t>issues</a:t>
            </a:r>
            <a:endParaRPr lang="en-US" sz="1300" dirty="0"/>
          </a:p>
          <a:p>
            <a:pPr marL="380724" lvl="1">
              <a:spcBef>
                <a:spcPts val="659"/>
              </a:spcBef>
            </a:pPr>
            <a:endParaRPr lang="en-GB" sz="1300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E378EBA-CC28-4D0B-97BE-6EC25374602A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0899436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368622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jpeg"/><Relationship Id="rId5" Type="http://schemas.openxmlformats.org/officeDocument/2006/relationships/image" Target="../media/image8.png"/><Relationship Id="rId4" Type="http://schemas.openxmlformats.org/officeDocument/2006/relationships/image" Target="../media/image7.emf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jpeg"/><Relationship Id="rId4" Type="http://schemas.openxmlformats.org/officeDocument/2006/relationships/image" Target="../media/image4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9.jpeg"/><Relationship Id="rId4" Type="http://schemas.openxmlformats.org/officeDocument/2006/relationships/image" Target="../media/image8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5.jpeg"/><Relationship Id="rId4" Type="http://schemas.openxmlformats.org/officeDocument/2006/relationships/image" Target="../media/image14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5.jpeg"/><Relationship Id="rId4" Type="http://schemas.openxmlformats.org/officeDocument/2006/relationships/image" Target="../media/image14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9.jpeg"/><Relationship Id="rId4" Type="http://schemas.openxmlformats.org/officeDocument/2006/relationships/image" Target="../media/image8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9.jpeg"/><Relationship Id="rId4" Type="http://schemas.openxmlformats.org/officeDocument/2006/relationships/image" Target="../media/image8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9.jpeg"/><Relationship Id="rId4" Type="http://schemas.openxmlformats.org/officeDocument/2006/relationships/image" Target="../media/image8.pn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9.jpeg"/><Relationship Id="rId4" Type="http://schemas.openxmlformats.org/officeDocument/2006/relationships/image" Target="../media/image8.png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5.jpeg"/><Relationship Id="rId4" Type="http://schemas.openxmlformats.org/officeDocument/2006/relationships/image" Target="../media/image14.png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5.jpeg"/><Relationship Id="rId5" Type="http://schemas.openxmlformats.org/officeDocument/2006/relationships/image" Target="../media/image17.png"/><Relationship Id="rId4" Type="http://schemas.openxmlformats.org/officeDocument/2006/relationships/image" Target="../media/image14.png"/></Relationships>
</file>

<file path=ppt/slideLayouts/_rels/slideLayout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image" Target="../media/image3.png"/><Relationship Id="rId7" Type="http://schemas.openxmlformats.org/officeDocument/2006/relationships/image" Target="../media/image20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4.png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5.png"/><Relationship Id="rId4" Type="http://schemas.openxmlformats.org/officeDocument/2006/relationships/image" Target="../media/image21.png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Afbeelding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452" y="0"/>
            <a:ext cx="12215471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30000" y="3708402"/>
            <a:ext cx="10681467" cy="1792852"/>
          </a:xfrm>
        </p:spPr>
        <p:txBody>
          <a:bodyPr anchor="b"/>
          <a:lstStyle>
            <a:lvl1pPr algn="l">
              <a:defRPr sz="4500" b="1" cap="all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30000" y="5624286"/>
            <a:ext cx="10681467" cy="385874"/>
          </a:xfrm>
        </p:spPr>
        <p:txBody>
          <a:bodyPr/>
          <a:lstStyle>
            <a:lvl1pPr marL="0" indent="0" algn="l">
              <a:buNone/>
              <a:defRPr sz="2400" b="1" cap="all" baseline="0">
                <a:solidFill>
                  <a:schemeClr val="accent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en-GB" dirty="0"/>
          </a:p>
        </p:txBody>
      </p:sp>
      <p:cxnSp>
        <p:nvCxnSpPr>
          <p:cNvPr id="10" name="Gerade Verbindung 9"/>
          <p:cNvCxnSpPr/>
          <p:nvPr userDrawn="1"/>
        </p:nvCxnSpPr>
        <p:spPr>
          <a:xfrm>
            <a:off x="769310" y="6189451"/>
            <a:ext cx="268406" cy="0"/>
          </a:xfrm>
          <a:prstGeom prst="line">
            <a:avLst/>
          </a:prstGeom>
          <a:ln w="76200" cap="rnd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4379556" cy="1937857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4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0510" y="0"/>
            <a:ext cx="7041490" cy="2847079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5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421" y="3820535"/>
            <a:ext cx="7553599" cy="30360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3959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Afbeelding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451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30000" y="3708402"/>
            <a:ext cx="10932000" cy="1792852"/>
          </a:xfrm>
        </p:spPr>
        <p:txBody>
          <a:bodyPr anchor="b"/>
          <a:lstStyle>
            <a:lvl1pPr algn="l">
              <a:defRPr sz="4500" b="1" cap="all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30000" y="5624286"/>
            <a:ext cx="10932000" cy="385874"/>
          </a:xfrm>
        </p:spPr>
        <p:txBody>
          <a:bodyPr/>
          <a:lstStyle>
            <a:lvl1pPr marL="0" indent="0" algn="l">
              <a:buNone/>
              <a:defRPr sz="2400" b="1" cap="all" baseline="0">
                <a:solidFill>
                  <a:schemeClr val="accent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en-GB" dirty="0"/>
          </a:p>
        </p:txBody>
      </p:sp>
      <p:cxnSp>
        <p:nvCxnSpPr>
          <p:cNvPr id="10" name="Gerade Verbindung 9"/>
          <p:cNvCxnSpPr/>
          <p:nvPr userDrawn="1"/>
        </p:nvCxnSpPr>
        <p:spPr>
          <a:xfrm>
            <a:off x="769310" y="6189451"/>
            <a:ext cx="268406" cy="0"/>
          </a:xfrm>
          <a:prstGeom prst="line">
            <a:avLst/>
          </a:prstGeom>
          <a:ln w="76200" cap="rnd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4379556" cy="19378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57522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 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0510" y="0"/>
            <a:ext cx="7041490" cy="284707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30000" y="3708402"/>
            <a:ext cx="10565108" cy="1792852"/>
          </a:xfrm>
        </p:spPr>
        <p:txBody>
          <a:bodyPr anchor="b"/>
          <a:lstStyle>
            <a:lvl1pPr algn="l">
              <a:defRPr sz="4500" b="1" cap="all" baseline="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30000" y="5624286"/>
            <a:ext cx="10565108" cy="385874"/>
          </a:xfrm>
        </p:spPr>
        <p:txBody>
          <a:bodyPr/>
          <a:lstStyle>
            <a:lvl1pPr marL="0" indent="0" algn="l">
              <a:buNone/>
              <a:defRPr sz="2400" b="1" cap="all" baseline="0">
                <a:solidFill>
                  <a:schemeClr val="accent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en-GB" dirty="0"/>
          </a:p>
        </p:txBody>
      </p:sp>
      <p:cxnSp>
        <p:nvCxnSpPr>
          <p:cNvPr id="10" name="Gerade Verbindung 9"/>
          <p:cNvCxnSpPr/>
          <p:nvPr userDrawn="1"/>
        </p:nvCxnSpPr>
        <p:spPr>
          <a:xfrm>
            <a:off x="769310" y="6189451"/>
            <a:ext cx="268406" cy="0"/>
          </a:xfrm>
          <a:prstGeom prst="line">
            <a:avLst/>
          </a:prstGeom>
          <a:ln w="76200" cap="rnd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Gerade Verbindung 9"/>
          <p:cNvCxnSpPr/>
          <p:nvPr userDrawn="1"/>
        </p:nvCxnSpPr>
        <p:spPr>
          <a:xfrm>
            <a:off x="779804" y="6190372"/>
            <a:ext cx="268406" cy="0"/>
          </a:xfrm>
          <a:prstGeom prst="line">
            <a:avLst/>
          </a:prstGeom>
          <a:ln w="76200" cap="rnd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421" y="3820535"/>
            <a:ext cx="7553599" cy="3036071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000" y="502430"/>
            <a:ext cx="3387434" cy="975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71182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Afbeelding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000" y="3327398"/>
            <a:ext cx="10932000" cy="2237620"/>
          </a:xfrm>
        </p:spPr>
        <p:txBody>
          <a:bodyPr anchor="b">
            <a:normAutofit/>
          </a:bodyPr>
          <a:lstStyle>
            <a:lvl1pPr>
              <a:defRPr sz="3500" b="1" cap="all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000" y="5624286"/>
            <a:ext cx="10932000" cy="385874"/>
          </a:xfrm>
        </p:spPr>
        <p:txBody>
          <a:bodyPr/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cxnSp>
        <p:nvCxnSpPr>
          <p:cNvPr id="10" name="Gerade Verbindung 9"/>
          <p:cNvCxnSpPr/>
          <p:nvPr userDrawn="1"/>
        </p:nvCxnSpPr>
        <p:spPr>
          <a:xfrm>
            <a:off x="779804" y="6190372"/>
            <a:ext cx="268406" cy="0"/>
          </a:xfrm>
          <a:prstGeom prst="line">
            <a:avLst/>
          </a:prstGeom>
          <a:ln w="76200" cap="rnd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4379556" cy="1937857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4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9261" y="0"/>
            <a:ext cx="4912739" cy="1986363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 userDrawn="1"/>
        </p:nvPicPr>
        <p:blipFill>
          <a:blip r:embed="rId5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1971" y="4739780"/>
            <a:ext cx="5270030" cy="2118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50188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000" y="3327398"/>
            <a:ext cx="10932000" cy="2237620"/>
          </a:xfrm>
        </p:spPr>
        <p:txBody>
          <a:bodyPr anchor="b">
            <a:normAutofit/>
          </a:bodyPr>
          <a:lstStyle>
            <a:lvl1pPr>
              <a:defRPr sz="3500" b="1" cap="all" baseline="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000" y="5624286"/>
            <a:ext cx="10932000" cy="385874"/>
          </a:xfr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cxnSp>
        <p:nvCxnSpPr>
          <p:cNvPr id="10" name="Gerade Verbindung 9"/>
          <p:cNvCxnSpPr/>
          <p:nvPr userDrawn="1"/>
        </p:nvCxnSpPr>
        <p:spPr>
          <a:xfrm>
            <a:off x="779804" y="6190372"/>
            <a:ext cx="268406" cy="0"/>
          </a:xfrm>
          <a:prstGeom prst="line">
            <a:avLst/>
          </a:prstGeom>
          <a:ln w="76200" cap="rnd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9261" y="0"/>
            <a:ext cx="4912739" cy="1986363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1971" y="4739780"/>
            <a:ext cx="5270030" cy="2118220"/>
          </a:xfrm>
          <a:prstGeom prst="rect">
            <a:avLst/>
          </a:prstGeom>
        </p:spPr>
      </p:pic>
      <p:pic>
        <p:nvPicPr>
          <p:cNvPr id="12" name="Immagine 6">
            <a:extLst>
              <a:ext uri="{FF2B5EF4-FFF2-40B4-BE49-F238E27FC236}">
                <a16:creationId xmlns:a16="http://schemas.microsoft.com/office/drawing/2014/main" id="{DC3106E2-E36E-4911-B39B-9E1613D6E3E7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000" y="373175"/>
            <a:ext cx="5731471" cy="918882"/>
          </a:xfrm>
          <a:prstGeom prst="rect">
            <a:avLst/>
          </a:prstGeom>
        </p:spPr>
      </p:pic>
      <p:pic>
        <p:nvPicPr>
          <p:cNvPr id="14" name="Immagine 14" descr="Immagine che contiene testo&#10;&#10;Descrizione generata automaticamente">
            <a:extLst>
              <a:ext uri="{FF2B5EF4-FFF2-40B4-BE49-F238E27FC236}">
                <a16:creationId xmlns:a16="http://schemas.microsoft.com/office/drawing/2014/main" id="{0CA738EA-8358-4F3C-92F1-4AE156C25B10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0421" y="1578416"/>
            <a:ext cx="1887856" cy="317775"/>
          </a:xfrm>
          <a:prstGeom prst="rect">
            <a:avLst/>
          </a:prstGeom>
        </p:spPr>
      </p:pic>
      <p:pic>
        <p:nvPicPr>
          <p:cNvPr id="18" name="Picture 17" descr="S:\Research and Policy Department\TRAINING\EVPA Training\2016\IM_workshop_SVI\comms\SVUK_logos\Social Value UK logo white_small.jpg">
            <a:extLst>
              <a:ext uri="{FF2B5EF4-FFF2-40B4-BE49-F238E27FC236}">
                <a16:creationId xmlns:a16="http://schemas.microsoft.com/office/drawing/2014/main" id="{B1698328-420E-4E0B-9F62-8F624EED9AC3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98925" y="1478354"/>
            <a:ext cx="1680766" cy="47524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4399080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000" y="3327398"/>
            <a:ext cx="8954267" cy="2237620"/>
          </a:xfrm>
        </p:spPr>
        <p:txBody>
          <a:bodyPr anchor="b">
            <a:normAutofit/>
          </a:bodyPr>
          <a:lstStyle>
            <a:lvl1pPr>
              <a:defRPr sz="3500" b="1" cap="all" baseline="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000" y="5624286"/>
            <a:ext cx="8954267" cy="385874"/>
          </a:xfr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cxnSp>
        <p:nvCxnSpPr>
          <p:cNvPr id="10" name="Gerade Verbindung 9"/>
          <p:cNvCxnSpPr/>
          <p:nvPr userDrawn="1"/>
        </p:nvCxnSpPr>
        <p:spPr>
          <a:xfrm>
            <a:off x="779804" y="6190372"/>
            <a:ext cx="268406" cy="0"/>
          </a:xfrm>
          <a:prstGeom prst="line">
            <a:avLst/>
          </a:prstGeom>
          <a:ln w="76200" cap="rnd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000" y="502430"/>
            <a:ext cx="3387434" cy="975638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9261" y="0"/>
            <a:ext cx="4912739" cy="1986363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1971" y="4739780"/>
            <a:ext cx="5270030" cy="211822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D612F484-48BC-4914-9E07-1A5EF1776B62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3152" y="360021"/>
            <a:ext cx="3445695" cy="975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1295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- phone on sil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kstvak 4"/>
          <p:cNvSpPr txBox="1"/>
          <p:nvPr userDrawn="1"/>
        </p:nvSpPr>
        <p:spPr>
          <a:xfrm>
            <a:off x="7831138" y="4568609"/>
            <a:ext cx="352266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nl-NL" sz="3000" dirty="0">
                <a:solidFill>
                  <a:schemeClr val="accent1"/>
                </a:solidFill>
                <a:latin typeface="+mn-lt"/>
                <a:ea typeface="Gotham Book" charset="0"/>
                <a:cs typeface="Gotham Book" charset="0"/>
              </a:rPr>
              <a:t>PLEASE</a:t>
            </a:r>
            <a:r>
              <a:rPr lang="nl-NL" sz="3000" baseline="0" dirty="0">
                <a:solidFill>
                  <a:schemeClr val="accent1"/>
                </a:solidFill>
                <a:latin typeface="+mn-lt"/>
                <a:ea typeface="Gotham Book" charset="0"/>
                <a:cs typeface="Gotham Book" charset="0"/>
              </a:rPr>
              <a:t> P</a:t>
            </a:r>
            <a:r>
              <a:rPr lang="nl-NL" sz="3000" dirty="0">
                <a:solidFill>
                  <a:schemeClr val="accent1"/>
                </a:solidFill>
                <a:latin typeface="+mn-lt"/>
                <a:ea typeface="Gotham Book" charset="0"/>
                <a:cs typeface="Gotham Book" charset="0"/>
              </a:rPr>
              <a:t>UT</a:t>
            </a:r>
          </a:p>
          <a:p>
            <a:pPr algn="l"/>
            <a:r>
              <a:rPr lang="nl-NL" sz="3000" dirty="0">
                <a:solidFill>
                  <a:schemeClr val="accent1"/>
                </a:solidFill>
                <a:latin typeface="+mn-lt"/>
                <a:ea typeface="Gotham Book" charset="0"/>
                <a:cs typeface="Gotham Book" charset="0"/>
              </a:rPr>
              <a:t>YOUR PHONE</a:t>
            </a:r>
          </a:p>
          <a:p>
            <a:pPr algn="l"/>
            <a:r>
              <a:rPr lang="nl-NL" sz="3000" dirty="0">
                <a:solidFill>
                  <a:schemeClr val="accent1"/>
                </a:solidFill>
                <a:latin typeface="+mn-lt"/>
                <a:ea typeface="Gotham Book" charset="0"/>
                <a:cs typeface="Gotham Book" charset="0"/>
              </a:rPr>
              <a:t>ON SILENT MODE</a:t>
            </a:r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6904" y="3258392"/>
            <a:ext cx="1804420" cy="262043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000" y="502430"/>
            <a:ext cx="3387434" cy="975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83369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0000" y="2362200"/>
            <a:ext cx="10932000" cy="3595800"/>
          </a:xfrm>
        </p:spPr>
        <p:txBody>
          <a:bodyPr/>
          <a:lstStyle>
            <a:lvl1pPr>
              <a:defRPr sz="2800"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25" name="Title 24"/>
          <p:cNvSpPr>
            <a:spLocks noGrp="1"/>
          </p:cNvSpPr>
          <p:nvPr>
            <p:ph type="title"/>
          </p:nvPr>
        </p:nvSpPr>
        <p:spPr>
          <a:xfrm>
            <a:off x="630000" y="1337734"/>
            <a:ext cx="10932000" cy="956734"/>
          </a:xfrm>
        </p:spPr>
        <p:txBody>
          <a:bodyPr>
            <a:normAutofit/>
          </a:bodyPr>
          <a:lstStyle>
            <a:lvl1pPr>
              <a:defRPr sz="400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28" name="Text Placeholder 2"/>
          <p:cNvSpPr>
            <a:spLocks noGrp="1"/>
          </p:cNvSpPr>
          <p:nvPr>
            <p:ph type="body" idx="10"/>
          </p:nvPr>
        </p:nvSpPr>
        <p:spPr>
          <a:xfrm>
            <a:off x="3276600" y="685798"/>
            <a:ext cx="8285400" cy="237069"/>
          </a:xfrm>
        </p:spPr>
        <p:txBody>
          <a:bodyPr tIns="18000" bIns="18000" anchor="t" anchorCtr="0">
            <a:normAutofit/>
          </a:bodyPr>
          <a:lstStyle>
            <a:lvl1pPr marL="0" indent="0">
              <a:buNone/>
              <a:defRPr sz="14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29" name="Text Placeholder 2"/>
          <p:cNvSpPr>
            <a:spLocks noGrp="1"/>
          </p:cNvSpPr>
          <p:nvPr>
            <p:ph type="body" idx="11"/>
          </p:nvPr>
        </p:nvSpPr>
        <p:spPr>
          <a:xfrm>
            <a:off x="3276600" y="363173"/>
            <a:ext cx="8285400" cy="288000"/>
          </a:xfrm>
        </p:spPr>
        <p:txBody>
          <a:bodyPr bIns="36000" anchor="b">
            <a:normAutofit/>
          </a:bodyPr>
          <a:lstStyle>
            <a:lvl1pPr marL="0" indent="0">
              <a:buNone/>
              <a:defRPr sz="1400" b="1" i="0" cap="all" baseline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8533" y="371240"/>
            <a:ext cx="1943867" cy="559866"/>
          </a:xfrm>
          <a:prstGeom prst="rect">
            <a:avLst/>
          </a:prstGeom>
        </p:spPr>
      </p:pic>
      <p:pic>
        <p:nvPicPr>
          <p:cNvPr id="11" name="Immagine 6">
            <a:extLst>
              <a:ext uri="{FF2B5EF4-FFF2-40B4-BE49-F238E27FC236}">
                <a16:creationId xmlns:a16="http://schemas.microsoft.com/office/drawing/2014/main" id="{948E6FD5-0C28-44A4-BBEC-6B27E0A87FB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710" y="6218200"/>
            <a:ext cx="2677405" cy="429247"/>
          </a:xfrm>
          <a:prstGeom prst="rect">
            <a:avLst/>
          </a:prstGeom>
        </p:spPr>
      </p:pic>
      <p:pic>
        <p:nvPicPr>
          <p:cNvPr id="13" name="Immagine 14" descr="Immagine che contiene testo&#10;&#10;Descrizione generata automaticamente">
            <a:extLst>
              <a:ext uri="{FF2B5EF4-FFF2-40B4-BE49-F238E27FC236}">
                <a16:creationId xmlns:a16="http://schemas.microsoft.com/office/drawing/2014/main" id="{34F3E6DB-FBFC-4230-A697-08FB36495084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2380" y="6329672"/>
            <a:ext cx="1887856" cy="317775"/>
          </a:xfrm>
          <a:prstGeom prst="rect">
            <a:avLst/>
          </a:prstGeom>
        </p:spPr>
      </p:pic>
      <p:pic>
        <p:nvPicPr>
          <p:cNvPr id="14" name="Picture 13" descr="S:\Research and Policy Department\TRAINING\EVPA Training\2016\IM_workshop_SVI\comms\SVUK_logos\Social Value UK logo white_small.jpg">
            <a:extLst>
              <a:ext uri="{FF2B5EF4-FFF2-40B4-BE49-F238E27FC236}">
                <a16:creationId xmlns:a16="http://schemas.microsoft.com/office/drawing/2014/main" id="{5948E38C-8D0E-464D-AD1F-1D47798F8ED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99524" y="6217496"/>
            <a:ext cx="1680766" cy="475245"/>
          </a:xfrm>
          <a:prstGeom prst="rect">
            <a:avLst/>
          </a:prstGeom>
          <a:noFill/>
        </p:spPr>
      </p:pic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28075531-FF80-4793-A464-8AA8FFCC1230}"/>
              </a:ext>
            </a:extLst>
          </p:cNvPr>
          <p:cNvCxnSpPr/>
          <p:nvPr userDrawn="1"/>
        </p:nvCxnSpPr>
        <p:spPr>
          <a:xfrm>
            <a:off x="87549" y="6113836"/>
            <a:ext cx="1189274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842630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30000" y="2366433"/>
            <a:ext cx="5389800" cy="3591567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366433"/>
            <a:ext cx="5389800" cy="3591567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9" name="Title 24"/>
          <p:cNvSpPr>
            <a:spLocks noGrp="1"/>
          </p:cNvSpPr>
          <p:nvPr>
            <p:ph type="title"/>
          </p:nvPr>
        </p:nvSpPr>
        <p:spPr>
          <a:xfrm>
            <a:off x="630000" y="1337734"/>
            <a:ext cx="10932000" cy="956734"/>
          </a:xfrm>
        </p:spPr>
        <p:txBody>
          <a:bodyPr>
            <a:normAutofit/>
          </a:bodyPr>
          <a:lstStyle>
            <a:lvl1pPr>
              <a:defRPr sz="400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12" name="Text Placeholder 2"/>
          <p:cNvSpPr>
            <a:spLocks noGrp="1"/>
          </p:cNvSpPr>
          <p:nvPr>
            <p:ph type="body" idx="10"/>
          </p:nvPr>
        </p:nvSpPr>
        <p:spPr>
          <a:xfrm>
            <a:off x="3276600" y="685798"/>
            <a:ext cx="8285400" cy="237069"/>
          </a:xfrm>
        </p:spPr>
        <p:txBody>
          <a:bodyPr tIns="18000" bIns="18000" anchor="t" anchorCtr="0">
            <a:normAutofit/>
          </a:bodyPr>
          <a:lstStyle>
            <a:lvl1pPr marL="0" indent="0">
              <a:buNone/>
              <a:defRPr sz="14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13" name="Text Placeholder 2"/>
          <p:cNvSpPr>
            <a:spLocks noGrp="1"/>
          </p:cNvSpPr>
          <p:nvPr>
            <p:ph type="body" idx="11"/>
          </p:nvPr>
        </p:nvSpPr>
        <p:spPr>
          <a:xfrm>
            <a:off x="3276600" y="363173"/>
            <a:ext cx="8285400" cy="288000"/>
          </a:xfrm>
        </p:spPr>
        <p:txBody>
          <a:bodyPr bIns="36000" anchor="b">
            <a:normAutofit/>
          </a:bodyPr>
          <a:lstStyle>
            <a:lvl1pPr marL="0" indent="0">
              <a:buNone/>
              <a:defRPr sz="1400" b="1" i="0" cap="all" baseline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8533" y="371240"/>
            <a:ext cx="1943867" cy="55986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664A42F-EBB0-42B3-81A9-2C05DC6EF74D}"/>
              </a:ext>
            </a:extLst>
          </p:cNvPr>
          <p:cNvPicPr/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4553" y="6043598"/>
            <a:ext cx="2396490" cy="67754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04756B8-850E-45D3-9E7D-ABDAB3CD282A}"/>
              </a:ext>
            </a:extLst>
          </p:cNvPr>
          <p:cNvPicPr/>
          <p:nvPr userDrawn="1"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911125" y="6176631"/>
            <a:ext cx="830580" cy="55816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1" name="Text Box 2">
            <a:extLst>
              <a:ext uri="{FF2B5EF4-FFF2-40B4-BE49-F238E27FC236}">
                <a16:creationId xmlns:a16="http://schemas.microsoft.com/office/drawing/2014/main" id="{564301BC-2A10-4292-9195-006C4EE885A5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2779063" y="6257058"/>
            <a:ext cx="2788920" cy="45085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spAutoFit/>
          </a:bodyPr>
          <a:lstStyle/>
          <a:p>
            <a:pPr marR="228600">
              <a:spcAft>
                <a:spcPts val="0"/>
              </a:spcAft>
              <a:tabLst>
                <a:tab pos="2971800" algn="ctr"/>
                <a:tab pos="5943600" algn="r"/>
              </a:tabLst>
            </a:pPr>
            <a:r>
              <a:rPr lang="en-GB" sz="800" dirty="0">
                <a:effectLst/>
                <a:latin typeface="Arial"/>
                <a:ea typeface="Calibri"/>
                <a:cs typeface="Times New Roman"/>
              </a:rPr>
              <a:t>This training has received financial support from the European Union Programme for</a:t>
            </a:r>
            <a:r>
              <a:rPr lang="en-GB" sz="800" b="1" dirty="0">
                <a:effectLst/>
                <a:latin typeface="Arial"/>
                <a:ea typeface="Calibri"/>
                <a:cs typeface="Times New Roman"/>
              </a:rPr>
              <a:t> </a:t>
            </a:r>
            <a:r>
              <a:rPr lang="en-GB" sz="800" dirty="0">
                <a:effectLst/>
                <a:latin typeface="Arial"/>
                <a:ea typeface="Calibri"/>
                <a:cs typeface="Times New Roman"/>
              </a:rPr>
              <a:t>Employment and Social Innovation “</a:t>
            </a:r>
            <a:r>
              <a:rPr lang="en-GB" sz="800" dirty="0" err="1">
                <a:effectLst/>
                <a:latin typeface="Arial"/>
                <a:ea typeface="Calibri"/>
                <a:cs typeface="Times New Roman"/>
              </a:rPr>
              <a:t>EaSI</a:t>
            </a:r>
            <a:r>
              <a:rPr lang="en-GB" sz="800" dirty="0">
                <a:effectLst/>
                <a:latin typeface="Arial"/>
                <a:ea typeface="Calibri"/>
                <a:cs typeface="Times New Roman"/>
              </a:rPr>
              <a:t>” (2014–2020).</a:t>
            </a:r>
            <a:endParaRPr lang="fr-FR" sz="1100" dirty="0">
              <a:effectLst/>
              <a:latin typeface="Arial"/>
              <a:ea typeface="Calibri"/>
              <a:cs typeface="Times New Roman"/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95E338A9-2561-4D42-876D-4331F591A62D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5786" y="6101855"/>
            <a:ext cx="2070852" cy="5863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48157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000" y="2341565"/>
            <a:ext cx="5367575" cy="757235"/>
          </a:xfrm>
        </p:spPr>
        <p:txBody>
          <a:bodyPr anchor="b">
            <a:normAutofit/>
          </a:bodyPr>
          <a:lstStyle>
            <a:lvl1pPr marL="0" indent="0">
              <a:buNone/>
              <a:defRPr sz="28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000" y="3165477"/>
            <a:ext cx="5367575" cy="2792523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2341565"/>
            <a:ext cx="5389800" cy="757235"/>
          </a:xfrm>
        </p:spPr>
        <p:txBody>
          <a:bodyPr anchor="b">
            <a:normAutofit/>
          </a:bodyPr>
          <a:lstStyle>
            <a:lvl1pPr marL="0" indent="0">
              <a:buNone/>
              <a:defRPr sz="28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165477"/>
            <a:ext cx="5389800" cy="2792523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1" name="Title 24"/>
          <p:cNvSpPr>
            <a:spLocks noGrp="1"/>
          </p:cNvSpPr>
          <p:nvPr>
            <p:ph type="title"/>
          </p:nvPr>
        </p:nvSpPr>
        <p:spPr>
          <a:xfrm>
            <a:off x="630000" y="1337734"/>
            <a:ext cx="10932000" cy="956734"/>
          </a:xfrm>
        </p:spPr>
        <p:txBody>
          <a:bodyPr>
            <a:normAutofit/>
          </a:bodyPr>
          <a:lstStyle>
            <a:lvl1pPr>
              <a:defRPr sz="400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14" name="Text Placeholder 2"/>
          <p:cNvSpPr>
            <a:spLocks noGrp="1"/>
          </p:cNvSpPr>
          <p:nvPr>
            <p:ph type="body" idx="10"/>
          </p:nvPr>
        </p:nvSpPr>
        <p:spPr>
          <a:xfrm>
            <a:off x="3276600" y="685798"/>
            <a:ext cx="8285400" cy="237069"/>
          </a:xfrm>
        </p:spPr>
        <p:txBody>
          <a:bodyPr tIns="18000" bIns="18000" anchor="t" anchorCtr="0">
            <a:normAutofit/>
          </a:bodyPr>
          <a:lstStyle>
            <a:lvl1pPr marL="0" indent="0">
              <a:buNone/>
              <a:defRPr sz="14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15" name="Text Placeholder 2"/>
          <p:cNvSpPr>
            <a:spLocks noGrp="1"/>
          </p:cNvSpPr>
          <p:nvPr>
            <p:ph type="body" idx="11"/>
          </p:nvPr>
        </p:nvSpPr>
        <p:spPr>
          <a:xfrm>
            <a:off x="3276600" y="363173"/>
            <a:ext cx="8285400" cy="288000"/>
          </a:xfrm>
        </p:spPr>
        <p:txBody>
          <a:bodyPr bIns="36000" anchor="b">
            <a:normAutofit/>
          </a:bodyPr>
          <a:lstStyle>
            <a:lvl1pPr marL="0" indent="0">
              <a:buNone/>
              <a:defRPr sz="1400" b="1" i="0" cap="all" baseline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pic>
        <p:nvPicPr>
          <p:cNvPr id="16" name="Picture 1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8533" y="371240"/>
            <a:ext cx="1943867" cy="55986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83951C33-3130-48BA-AE77-BEE2229E485A}"/>
              </a:ext>
            </a:extLst>
          </p:cNvPr>
          <p:cNvPicPr/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4553" y="6043598"/>
            <a:ext cx="2396490" cy="677545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D618E596-C00F-4E5A-85D9-E7B9E93589B7}"/>
              </a:ext>
            </a:extLst>
          </p:cNvPr>
          <p:cNvPicPr/>
          <p:nvPr userDrawn="1"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911125" y="6176631"/>
            <a:ext cx="830580" cy="55816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3" name="Text Box 2">
            <a:extLst>
              <a:ext uri="{FF2B5EF4-FFF2-40B4-BE49-F238E27FC236}">
                <a16:creationId xmlns:a16="http://schemas.microsoft.com/office/drawing/2014/main" id="{B4E9372F-256B-4AFB-A274-70369D986D82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2779063" y="6257058"/>
            <a:ext cx="2788920" cy="45085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spAutoFit/>
          </a:bodyPr>
          <a:lstStyle/>
          <a:p>
            <a:pPr marR="228600">
              <a:spcAft>
                <a:spcPts val="0"/>
              </a:spcAft>
              <a:tabLst>
                <a:tab pos="2971800" algn="ctr"/>
                <a:tab pos="5943600" algn="r"/>
              </a:tabLst>
            </a:pPr>
            <a:r>
              <a:rPr lang="en-GB" sz="800" dirty="0">
                <a:effectLst/>
                <a:latin typeface="Arial"/>
                <a:ea typeface="Calibri"/>
                <a:cs typeface="Times New Roman"/>
              </a:rPr>
              <a:t>This training has received financial support from the European Union Programme for</a:t>
            </a:r>
            <a:r>
              <a:rPr lang="en-GB" sz="800" b="1" dirty="0">
                <a:effectLst/>
                <a:latin typeface="Arial"/>
                <a:ea typeface="Calibri"/>
                <a:cs typeface="Times New Roman"/>
              </a:rPr>
              <a:t> </a:t>
            </a:r>
            <a:r>
              <a:rPr lang="en-GB" sz="800" dirty="0">
                <a:effectLst/>
                <a:latin typeface="Arial"/>
                <a:ea typeface="Calibri"/>
                <a:cs typeface="Times New Roman"/>
              </a:rPr>
              <a:t>Employment and Social Innovation “</a:t>
            </a:r>
            <a:r>
              <a:rPr lang="en-GB" sz="800" dirty="0" err="1">
                <a:effectLst/>
                <a:latin typeface="Arial"/>
                <a:ea typeface="Calibri"/>
                <a:cs typeface="Times New Roman"/>
              </a:rPr>
              <a:t>EaSI</a:t>
            </a:r>
            <a:r>
              <a:rPr lang="en-GB" sz="800" dirty="0">
                <a:effectLst/>
                <a:latin typeface="Arial"/>
                <a:ea typeface="Calibri"/>
                <a:cs typeface="Times New Roman"/>
              </a:rPr>
              <a:t>” (2014–2020).</a:t>
            </a:r>
            <a:endParaRPr lang="fr-FR" sz="1100" dirty="0">
              <a:effectLst/>
              <a:latin typeface="Arial"/>
              <a:ea typeface="Calibri"/>
              <a:cs typeface="Times New Roman"/>
            </a:endParaRP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CE7B0CE2-28C8-41B2-8F7D-9DC989D137B3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5786" y="6101855"/>
            <a:ext cx="2070852" cy="5863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7532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24"/>
          <p:cNvSpPr>
            <a:spLocks noGrp="1"/>
          </p:cNvSpPr>
          <p:nvPr>
            <p:ph type="title"/>
          </p:nvPr>
        </p:nvSpPr>
        <p:spPr>
          <a:xfrm>
            <a:off x="630000" y="1337734"/>
            <a:ext cx="10932000" cy="956734"/>
          </a:xfrm>
        </p:spPr>
        <p:txBody>
          <a:bodyPr>
            <a:normAutofit/>
          </a:bodyPr>
          <a:lstStyle>
            <a:lvl1pPr>
              <a:defRPr sz="400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13" name="Text Placeholder 2"/>
          <p:cNvSpPr>
            <a:spLocks noGrp="1"/>
          </p:cNvSpPr>
          <p:nvPr>
            <p:ph type="body" idx="10"/>
          </p:nvPr>
        </p:nvSpPr>
        <p:spPr>
          <a:xfrm>
            <a:off x="3276600" y="685798"/>
            <a:ext cx="8285400" cy="237069"/>
          </a:xfrm>
        </p:spPr>
        <p:txBody>
          <a:bodyPr tIns="18000" bIns="18000" anchor="t" anchorCtr="0">
            <a:normAutofit/>
          </a:bodyPr>
          <a:lstStyle>
            <a:lvl1pPr marL="0" indent="0">
              <a:buNone/>
              <a:defRPr sz="14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14" name="Text Placeholder 2"/>
          <p:cNvSpPr>
            <a:spLocks noGrp="1"/>
          </p:cNvSpPr>
          <p:nvPr>
            <p:ph type="body" idx="11"/>
          </p:nvPr>
        </p:nvSpPr>
        <p:spPr>
          <a:xfrm>
            <a:off x="3276600" y="363173"/>
            <a:ext cx="8285400" cy="288000"/>
          </a:xfrm>
        </p:spPr>
        <p:txBody>
          <a:bodyPr bIns="36000" anchor="b">
            <a:normAutofit/>
          </a:bodyPr>
          <a:lstStyle>
            <a:lvl1pPr marL="0" indent="0">
              <a:buNone/>
              <a:defRPr sz="1400" b="1" i="0" cap="all" baseline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8533" y="371240"/>
            <a:ext cx="1943867" cy="559866"/>
          </a:xfrm>
          <a:prstGeom prst="rect">
            <a:avLst/>
          </a:prstGeom>
        </p:spPr>
      </p:pic>
      <p:pic>
        <p:nvPicPr>
          <p:cNvPr id="10" name="Immagine 6">
            <a:extLst>
              <a:ext uri="{FF2B5EF4-FFF2-40B4-BE49-F238E27FC236}">
                <a16:creationId xmlns:a16="http://schemas.microsoft.com/office/drawing/2014/main" id="{5F127106-8C8E-41AF-BCD1-47705555619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710" y="6181869"/>
            <a:ext cx="2677405" cy="429247"/>
          </a:xfrm>
          <a:prstGeom prst="rect">
            <a:avLst/>
          </a:prstGeom>
        </p:spPr>
      </p:pic>
      <p:pic>
        <p:nvPicPr>
          <p:cNvPr id="12" name="Immagine 14" descr="Immagine che contiene testo&#10;&#10;Descrizione generata automaticamente">
            <a:extLst>
              <a:ext uri="{FF2B5EF4-FFF2-40B4-BE49-F238E27FC236}">
                <a16:creationId xmlns:a16="http://schemas.microsoft.com/office/drawing/2014/main" id="{F2C1F2B1-7B0A-41D0-A370-D1FDA0810B7B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2380" y="6293341"/>
            <a:ext cx="1887856" cy="317775"/>
          </a:xfrm>
          <a:prstGeom prst="rect">
            <a:avLst/>
          </a:prstGeom>
        </p:spPr>
      </p:pic>
      <p:pic>
        <p:nvPicPr>
          <p:cNvPr id="16" name="Picture 15" descr="S:\Research and Policy Department\TRAINING\EVPA Training\2016\IM_workshop_SVI\comms\SVUK_logos\Social Value UK logo white_small.jpg">
            <a:extLst>
              <a:ext uri="{FF2B5EF4-FFF2-40B4-BE49-F238E27FC236}">
                <a16:creationId xmlns:a16="http://schemas.microsoft.com/office/drawing/2014/main" id="{33384329-CA75-43EF-93F8-6D609F2897DB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99524" y="6172202"/>
            <a:ext cx="1680766" cy="475245"/>
          </a:xfrm>
          <a:prstGeom prst="rect">
            <a:avLst/>
          </a:prstGeom>
          <a:noFill/>
        </p:spPr>
      </p:pic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5BD9E9E3-E74F-44C0-8E65-F4763699217D}"/>
              </a:ext>
            </a:extLst>
          </p:cNvPr>
          <p:cNvCxnSpPr/>
          <p:nvPr userDrawn="1"/>
        </p:nvCxnSpPr>
        <p:spPr>
          <a:xfrm>
            <a:off x="87549" y="6040877"/>
            <a:ext cx="1189274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7444884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type="body" idx="10"/>
          </p:nvPr>
        </p:nvSpPr>
        <p:spPr>
          <a:xfrm>
            <a:off x="3276600" y="685798"/>
            <a:ext cx="8285400" cy="237069"/>
          </a:xfrm>
        </p:spPr>
        <p:txBody>
          <a:bodyPr tIns="18000" bIns="18000" anchor="t" anchorCtr="0">
            <a:normAutofit/>
          </a:bodyPr>
          <a:lstStyle>
            <a:lvl1pPr marL="0" indent="0">
              <a:buNone/>
              <a:defRPr sz="14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7" name="Text Placeholder 2"/>
          <p:cNvSpPr>
            <a:spLocks noGrp="1"/>
          </p:cNvSpPr>
          <p:nvPr>
            <p:ph type="body" idx="11"/>
          </p:nvPr>
        </p:nvSpPr>
        <p:spPr>
          <a:xfrm>
            <a:off x="3276600" y="363173"/>
            <a:ext cx="8285400" cy="288000"/>
          </a:xfrm>
        </p:spPr>
        <p:txBody>
          <a:bodyPr bIns="36000" anchor="b">
            <a:normAutofit/>
          </a:bodyPr>
          <a:lstStyle>
            <a:lvl1pPr marL="0" indent="0">
              <a:buNone/>
              <a:defRPr sz="1400" b="1" i="0" cap="all" baseline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8533" y="371240"/>
            <a:ext cx="1943867" cy="559866"/>
          </a:xfrm>
          <a:prstGeom prst="rect">
            <a:avLst/>
          </a:prstGeom>
        </p:spPr>
      </p:pic>
      <p:pic>
        <p:nvPicPr>
          <p:cNvPr id="11" name="Immagine 6">
            <a:extLst>
              <a:ext uri="{FF2B5EF4-FFF2-40B4-BE49-F238E27FC236}">
                <a16:creationId xmlns:a16="http://schemas.microsoft.com/office/drawing/2014/main" id="{22B0A409-311F-4762-B066-6A0F9310D44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710" y="6181869"/>
            <a:ext cx="2677405" cy="429247"/>
          </a:xfrm>
          <a:prstGeom prst="rect">
            <a:avLst/>
          </a:prstGeom>
        </p:spPr>
      </p:pic>
      <p:pic>
        <p:nvPicPr>
          <p:cNvPr id="13" name="Immagine 14" descr="Immagine che contiene testo&#10;&#10;Descrizione generata automaticamente">
            <a:extLst>
              <a:ext uri="{FF2B5EF4-FFF2-40B4-BE49-F238E27FC236}">
                <a16:creationId xmlns:a16="http://schemas.microsoft.com/office/drawing/2014/main" id="{E8C5E081-E896-45F7-B9B4-E384D2E98FC8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2380" y="6293341"/>
            <a:ext cx="1887856" cy="317775"/>
          </a:xfrm>
          <a:prstGeom prst="rect">
            <a:avLst/>
          </a:prstGeom>
        </p:spPr>
      </p:pic>
      <p:pic>
        <p:nvPicPr>
          <p:cNvPr id="14" name="Picture 13" descr="S:\Research and Policy Department\TRAINING\EVPA Training\2016\IM_workshop_SVI\comms\SVUK_logos\Social Value UK logo white_small.jpg">
            <a:extLst>
              <a:ext uri="{FF2B5EF4-FFF2-40B4-BE49-F238E27FC236}">
                <a16:creationId xmlns:a16="http://schemas.microsoft.com/office/drawing/2014/main" id="{4E918F13-EDCA-4005-B852-DBB74728F1B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99524" y="6172202"/>
            <a:ext cx="1680766" cy="475245"/>
          </a:xfrm>
          <a:prstGeom prst="rect">
            <a:avLst/>
          </a:prstGeom>
          <a:noFill/>
        </p:spPr>
      </p:pic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312180DC-6AD8-4D60-8CB4-4E3D30FB4EC8}"/>
              </a:ext>
            </a:extLst>
          </p:cNvPr>
          <p:cNvCxnSpPr/>
          <p:nvPr userDrawn="1"/>
        </p:nvCxnSpPr>
        <p:spPr>
          <a:xfrm>
            <a:off x="87549" y="6040877"/>
            <a:ext cx="1189274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8045405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8533" y="371240"/>
            <a:ext cx="1943867" cy="559866"/>
          </a:xfrm>
          <a:prstGeom prst="rect">
            <a:avLst/>
          </a:prstGeom>
        </p:spPr>
      </p:pic>
      <p:pic>
        <p:nvPicPr>
          <p:cNvPr id="7" name="Immagine 6">
            <a:extLst>
              <a:ext uri="{FF2B5EF4-FFF2-40B4-BE49-F238E27FC236}">
                <a16:creationId xmlns:a16="http://schemas.microsoft.com/office/drawing/2014/main" id="{320D296A-0F3E-450E-8BFD-046E9ADDA6C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710" y="6181869"/>
            <a:ext cx="2677405" cy="429247"/>
          </a:xfrm>
          <a:prstGeom prst="rect">
            <a:avLst/>
          </a:prstGeom>
        </p:spPr>
      </p:pic>
      <p:pic>
        <p:nvPicPr>
          <p:cNvPr id="9" name="Immagine 14" descr="Immagine che contiene testo&#10;&#10;Descrizione generata automaticamente">
            <a:extLst>
              <a:ext uri="{FF2B5EF4-FFF2-40B4-BE49-F238E27FC236}">
                <a16:creationId xmlns:a16="http://schemas.microsoft.com/office/drawing/2014/main" id="{E89665B4-845C-4B25-82D7-2BE66C0483B9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2380" y="6293341"/>
            <a:ext cx="1887856" cy="317775"/>
          </a:xfrm>
          <a:prstGeom prst="rect">
            <a:avLst/>
          </a:prstGeom>
        </p:spPr>
      </p:pic>
      <p:pic>
        <p:nvPicPr>
          <p:cNvPr id="10" name="Picture 9" descr="S:\Research and Policy Department\TRAINING\EVPA Training\2016\IM_workshop_SVI\comms\SVUK_logos\Social Value UK logo white_small.jpg">
            <a:extLst>
              <a:ext uri="{FF2B5EF4-FFF2-40B4-BE49-F238E27FC236}">
                <a16:creationId xmlns:a16="http://schemas.microsoft.com/office/drawing/2014/main" id="{8C509467-6133-4D7E-B239-0D59B82012F7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99524" y="6172202"/>
            <a:ext cx="1680766" cy="475245"/>
          </a:xfrm>
          <a:prstGeom prst="rect">
            <a:avLst/>
          </a:prstGeom>
          <a:noFill/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29B9D01E-B67A-4FB4-8AE6-6F2E88DB4C37}"/>
              </a:ext>
            </a:extLst>
          </p:cNvPr>
          <p:cNvCxnSpPr/>
          <p:nvPr userDrawn="1"/>
        </p:nvCxnSpPr>
        <p:spPr>
          <a:xfrm>
            <a:off x="87549" y="6040877"/>
            <a:ext cx="1189274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7438430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1337733"/>
            <a:ext cx="6378812" cy="4620267"/>
          </a:xfrm>
        </p:spPr>
        <p:txBody>
          <a:bodyPr/>
          <a:lstStyle>
            <a:lvl1pPr>
              <a:defRPr sz="3200">
                <a:solidFill>
                  <a:schemeClr val="accent1"/>
                </a:solidFill>
              </a:defRPr>
            </a:lvl1pPr>
            <a:lvl2pPr>
              <a:defRPr sz="2800">
                <a:solidFill>
                  <a:schemeClr val="accent1"/>
                </a:solidFill>
              </a:defRPr>
            </a:lvl2pPr>
            <a:lvl3pPr>
              <a:defRPr sz="2400">
                <a:solidFill>
                  <a:schemeClr val="accent1"/>
                </a:solidFill>
              </a:defRPr>
            </a:lvl3pPr>
            <a:lvl4pPr>
              <a:defRPr sz="2000">
                <a:solidFill>
                  <a:schemeClr val="accent1"/>
                </a:solidFill>
              </a:defRPr>
            </a:lvl4pPr>
            <a:lvl5pPr>
              <a:defRPr sz="2000">
                <a:solidFill>
                  <a:schemeClr val="accent1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000" y="2383367"/>
            <a:ext cx="4441533" cy="3574633"/>
          </a:xfrm>
        </p:spPr>
        <p:txBody>
          <a:bodyPr/>
          <a:lstStyle>
            <a:lvl1pPr marL="0" indent="0">
              <a:buNone/>
              <a:defRPr sz="1600">
                <a:solidFill>
                  <a:schemeClr val="accent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13" name="Title 24"/>
          <p:cNvSpPr>
            <a:spLocks noGrp="1"/>
          </p:cNvSpPr>
          <p:nvPr>
            <p:ph type="title"/>
          </p:nvPr>
        </p:nvSpPr>
        <p:spPr>
          <a:xfrm>
            <a:off x="630000" y="1337733"/>
            <a:ext cx="4441533" cy="956734"/>
          </a:xfrm>
        </p:spPr>
        <p:txBody>
          <a:bodyPr>
            <a:noAutofit/>
          </a:bodyPr>
          <a:lstStyle>
            <a:lvl1pPr>
              <a:defRPr sz="360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8" name="Text Placeholder 2"/>
          <p:cNvSpPr>
            <a:spLocks noGrp="1"/>
          </p:cNvSpPr>
          <p:nvPr>
            <p:ph type="body" idx="10"/>
          </p:nvPr>
        </p:nvSpPr>
        <p:spPr>
          <a:xfrm>
            <a:off x="3276600" y="685798"/>
            <a:ext cx="8285400" cy="237069"/>
          </a:xfrm>
        </p:spPr>
        <p:txBody>
          <a:bodyPr tIns="18000" bIns="18000" anchor="t" anchorCtr="0">
            <a:normAutofit/>
          </a:bodyPr>
          <a:lstStyle>
            <a:lvl1pPr marL="0" indent="0">
              <a:buNone/>
              <a:defRPr sz="14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9" name="Text Placeholder 2"/>
          <p:cNvSpPr>
            <a:spLocks noGrp="1"/>
          </p:cNvSpPr>
          <p:nvPr>
            <p:ph type="body" idx="11"/>
          </p:nvPr>
        </p:nvSpPr>
        <p:spPr>
          <a:xfrm>
            <a:off x="3276600" y="363173"/>
            <a:ext cx="8285400" cy="288000"/>
          </a:xfrm>
        </p:spPr>
        <p:txBody>
          <a:bodyPr bIns="36000" anchor="b">
            <a:normAutofit/>
          </a:bodyPr>
          <a:lstStyle>
            <a:lvl1pPr marL="0" indent="0">
              <a:buNone/>
              <a:defRPr sz="1400" b="1" i="0" cap="all" baseline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8533" y="371240"/>
            <a:ext cx="1943867" cy="559866"/>
          </a:xfrm>
          <a:prstGeom prst="rect">
            <a:avLst/>
          </a:prstGeom>
        </p:spPr>
      </p:pic>
      <p:pic>
        <p:nvPicPr>
          <p:cNvPr id="15" name="Immagine 6">
            <a:extLst>
              <a:ext uri="{FF2B5EF4-FFF2-40B4-BE49-F238E27FC236}">
                <a16:creationId xmlns:a16="http://schemas.microsoft.com/office/drawing/2014/main" id="{9FCCEC1D-E2DB-4B49-8346-CC47F78FC2D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710" y="6181869"/>
            <a:ext cx="2677405" cy="429247"/>
          </a:xfrm>
          <a:prstGeom prst="rect">
            <a:avLst/>
          </a:prstGeom>
        </p:spPr>
      </p:pic>
      <p:pic>
        <p:nvPicPr>
          <p:cNvPr id="17" name="Immagine 14" descr="Immagine che contiene testo&#10;&#10;Descrizione generata automaticamente">
            <a:extLst>
              <a:ext uri="{FF2B5EF4-FFF2-40B4-BE49-F238E27FC236}">
                <a16:creationId xmlns:a16="http://schemas.microsoft.com/office/drawing/2014/main" id="{0ABC706B-3CFB-4107-A853-B56E67E5B2C7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2380" y="6293341"/>
            <a:ext cx="1887856" cy="317775"/>
          </a:xfrm>
          <a:prstGeom prst="rect">
            <a:avLst/>
          </a:prstGeom>
        </p:spPr>
      </p:pic>
      <p:pic>
        <p:nvPicPr>
          <p:cNvPr id="18" name="Picture 17" descr="S:\Research and Policy Department\TRAINING\EVPA Training\2016\IM_workshop_SVI\comms\SVUK_logos\Social Value UK logo white_small.jpg">
            <a:extLst>
              <a:ext uri="{FF2B5EF4-FFF2-40B4-BE49-F238E27FC236}">
                <a16:creationId xmlns:a16="http://schemas.microsoft.com/office/drawing/2014/main" id="{BAED31AB-3233-4FFB-8839-9F4D3DDD5849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99524" y="6172202"/>
            <a:ext cx="1680766" cy="475245"/>
          </a:xfrm>
          <a:prstGeom prst="rect">
            <a:avLst/>
          </a:prstGeom>
          <a:noFill/>
        </p:spPr>
      </p:pic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7DB68805-5828-434E-B02B-3D9263260246}"/>
              </a:ext>
            </a:extLst>
          </p:cNvPr>
          <p:cNvCxnSpPr/>
          <p:nvPr userDrawn="1"/>
        </p:nvCxnSpPr>
        <p:spPr>
          <a:xfrm>
            <a:off x="87549" y="6040877"/>
            <a:ext cx="1189274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2682834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1337733"/>
            <a:ext cx="6378812" cy="4620267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000" y="2383367"/>
            <a:ext cx="4441533" cy="3574633"/>
          </a:xfrm>
        </p:spPr>
        <p:txBody>
          <a:bodyPr/>
          <a:lstStyle>
            <a:lvl1pPr marL="0" indent="0">
              <a:buNone/>
              <a:defRPr sz="1600">
                <a:solidFill>
                  <a:schemeClr val="accent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10" name="Title 24"/>
          <p:cNvSpPr>
            <a:spLocks noGrp="1"/>
          </p:cNvSpPr>
          <p:nvPr>
            <p:ph type="title"/>
          </p:nvPr>
        </p:nvSpPr>
        <p:spPr>
          <a:xfrm>
            <a:off x="630000" y="1337733"/>
            <a:ext cx="4441533" cy="956734"/>
          </a:xfrm>
        </p:spPr>
        <p:txBody>
          <a:bodyPr>
            <a:noAutofit/>
          </a:bodyPr>
          <a:lstStyle>
            <a:lvl1pPr>
              <a:defRPr sz="360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13" name="Text Placeholder 2"/>
          <p:cNvSpPr>
            <a:spLocks noGrp="1"/>
          </p:cNvSpPr>
          <p:nvPr>
            <p:ph type="body" idx="10"/>
          </p:nvPr>
        </p:nvSpPr>
        <p:spPr>
          <a:xfrm>
            <a:off x="3276600" y="685798"/>
            <a:ext cx="8285400" cy="237069"/>
          </a:xfrm>
        </p:spPr>
        <p:txBody>
          <a:bodyPr tIns="18000" bIns="18000" anchor="t" anchorCtr="0">
            <a:normAutofit/>
          </a:bodyPr>
          <a:lstStyle>
            <a:lvl1pPr marL="0" indent="0">
              <a:buNone/>
              <a:defRPr sz="14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14" name="Text Placeholder 2"/>
          <p:cNvSpPr>
            <a:spLocks noGrp="1"/>
          </p:cNvSpPr>
          <p:nvPr>
            <p:ph type="body" idx="11"/>
          </p:nvPr>
        </p:nvSpPr>
        <p:spPr>
          <a:xfrm>
            <a:off x="3276600" y="363173"/>
            <a:ext cx="8285400" cy="288000"/>
          </a:xfrm>
        </p:spPr>
        <p:txBody>
          <a:bodyPr bIns="36000" anchor="b">
            <a:normAutofit/>
          </a:bodyPr>
          <a:lstStyle>
            <a:lvl1pPr marL="0" indent="0">
              <a:buNone/>
              <a:defRPr sz="1400" b="1" i="0" cap="all" baseline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8533" y="371240"/>
            <a:ext cx="1943867" cy="55986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C4E4553-2F60-4CA5-B17E-3DD338D597E7}"/>
              </a:ext>
            </a:extLst>
          </p:cNvPr>
          <p:cNvPicPr/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4553" y="6043598"/>
            <a:ext cx="2396490" cy="67754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E208835D-1E5F-4399-AA97-F7AA6E62A3E4}"/>
              </a:ext>
            </a:extLst>
          </p:cNvPr>
          <p:cNvPicPr/>
          <p:nvPr userDrawn="1"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911125" y="6176631"/>
            <a:ext cx="830580" cy="55816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2" name="Text Box 2">
            <a:extLst>
              <a:ext uri="{FF2B5EF4-FFF2-40B4-BE49-F238E27FC236}">
                <a16:creationId xmlns:a16="http://schemas.microsoft.com/office/drawing/2014/main" id="{35F0FB17-DC94-4D03-9FE4-B0E47B173CD5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2779063" y="6257058"/>
            <a:ext cx="2788920" cy="45085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spAutoFit/>
          </a:bodyPr>
          <a:lstStyle/>
          <a:p>
            <a:pPr marR="228600">
              <a:spcAft>
                <a:spcPts val="0"/>
              </a:spcAft>
              <a:tabLst>
                <a:tab pos="2971800" algn="ctr"/>
                <a:tab pos="5943600" algn="r"/>
              </a:tabLst>
            </a:pPr>
            <a:r>
              <a:rPr lang="en-GB" sz="800" dirty="0">
                <a:effectLst/>
                <a:latin typeface="Arial"/>
                <a:ea typeface="Calibri"/>
                <a:cs typeface="Times New Roman"/>
              </a:rPr>
              <a:t>This training has received financial support from the European Union Programme for</a:t>
            </a:r>
            <a:r>
              <a:rPr lang="en-GB" sz="800" b="1" dirty="0">
                <a:effectLst/>
                <a:latin typeface="Arial"/>
                <a:ea typeface="Calibri"/>
                <a:cs typeface="Times New Roman"/>
              </a:rPr>
              <a:t> </a:t>
            </a:r>
            <a:r>
              <a:rPr lang="en-GB" sz="800" dirty="0">
                <a:effectLst/>
                <a:latin typeface="Arial"/>
                <a:ea typeface="Calibri"/>
                <a:cs typeface="Times New Roman"/>
              </a:rPr>
              <a:t>Employment and Social Innovation “</a:t>
            </a:r>
            <a:r>
              <a:rPr lang="en-GB" sz="800" dirty="0" err="1">
                <a:effectLst/>
                <a:latin typeface="Arial"/>
                <a:ea typeface="Calibri"/>
                <a:cs typeface="Times New Roman"/>
              </a:rPr>
              <a:t>EaSI</a:t>
            </a:r>
            <a:r>
              <a:rPr lang="en-GB" sz="800" dirty="0">
                <a:effectLst/>
                <a:latin typeface="Arial"/>
                <a:ea typeface="Calibri"/>
                <a:cs typeface="Times New Roman"/>
              </a:rPr>
              <a:t>” (2014–2020).</a:t>
            </a:r>
            <a:endParaRPr lang="fr-FR" sz="1100" dirty="0">
              <a:effectLst/>
              <a:latin typeface="Arial"/>
              <a:ea typeface="Calibri"/>
              <a:cs typeface="Times New Roman"/>
            </a:endParaRP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E4E74B93-59F2-4EBE-9963-D15A607197E3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5786" y="6101855"/>
            <a:ext cx="2070852" cy="5863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938285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ponso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24"/>
          <p:cNvSpPr>
            <a:spLocks noGrp="1"/>
          </p:cNvSpPr>
          <p:nvPr>
            <p:ph type="title"/>
          </p:nvPr>
        </p:nvSpPr>
        <p:spPr>
          <a:xfrm>
            <a:off x="801148" y="1895596"/>
            <a:ext cx="8142914" cy="432475"/>
          </a:xfrm>
        </p:spPr>
        <p:txBody>
          <a:bodyPr>
            <a:normAutofit/>
          </a:bodyPr>
          <a:lstStyle>
            <a:lvl1pPr>
              <a:defRPr sz="2400">
                <a:solidFill>
                  <a:schemeClr val="accent2"/>
                </a:solidFill>
              </a:defRPr>
            </a:lvl1pPr>
          </a:lstStyle>
          <a:p>
            <a:endParaRPr lang="en-GB" dirty="0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1148" y="569542"/>
            <a:ext cx="3225568" cy="92901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A8557FEF-B849-4596-912A-56AAE56C4137}"/>
              </a:ext>
            </a:extLst>
          </p:cNvPr>
          <p:cNvPicPr/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4553" y="6043598"/>
            <a:ext cx="2396490" cy="67754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ACEB9C1-714D-4FEB-8269-EB4679CD7205}"/>
              </a:ext>
            </a:extLst>
          </p:cNvPr>
          <p:cNvPicPr/>
          <p:nvPr userDrawn="1"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911125" y="6176631"/>
            <a:ext cx="830580" cy="55816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7" name="Text Box 2">
            <a:extLst>
              <a:ext uri="{FF2B5EF4-FFF2-40B4-BE49-F238E27FC236}">
                <a16:creationId xmlns:a16="http://schemas.microsoft.com/office/drawing/2014/main" id="{8AB646D8-311A-4EC4-B230-770EB3E39121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2779063" y="6257058"/>
            <a:ext cx="2788920" cy="45085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spAutoFit/>
          </a:bodyPr>
          <a:lstStyle/>
          <a:p>
            <a:pPr marR="228600">
              <a:spcAft>
                <a:spcPts val="0"/>
              </a:spcAft>
              <a:tabLst>
                <a:tab pos="2971800" algn="ctr"/>
                <a:tab pos="5943600" algn="r"/>
              </a:tabLst>
            </a:pPr>
            <a:r>
              <a:rPr lang="en-GB" sz="800" dirty="0">
                <a:effectLst/>
                <a:latin typeface="Arial"/>
                <a:ea typeface="Calibri"/>
                <a:cs typeface="Times New Roman"/>
              </a:rPr>
              <a:t>This training has received financial support from the European Union Programme for</a:t>
            </a:r>
            <a:r>
              <a:rPr lang="en-GB" sz="800" b="1" dirty="0">
                <a:effectLst/>
                <a:latin typeface="Arial"/>
                <a:ea typeface="Calibri"/>
                <a:cs typeface="Times New Roman"/>
              </a:rPr>
              <a:t> </a:t>
            </a:r>
            <a:r>
              <a:rPr lang="en-GB" sz="800" dirty="0">
                <a:effectLst/>
                <a:latin typeface="Arial"/>
                <a:ea typeface="Calibri"/>
                <a:cs typeface="Times New Roman"/>
              </a:rPr>
              <a:t>Employment and Social Innovation “</a:t>
            </a:r>
            <a:r>
              <a:rPr lang="en-GB" sz="800" dirty="0" err="1">
                <a:effectLst/>
                <a:latin typeface="Arial"/>
                <a:ea typeface="Calibri"/>
                <a:cs typeface="Times New Roman"/>
              </a:rPr>
              <a:t>EaSI</a:t>
            </a:r>
            <a:r>
              <a:rPr lang="en-GB" sz="800" dirty="0">
                <a:effectLst/>
                <a:latin typeface="Arial"/>
                <a:ea typeface="Calibri"/>
                <a:cs typeface="Times New Roman"/>
              </a:rPr>
              <a:t>” (2014–2020).</a:t>
            </a:r>
            <a:endParaRPr lang="fr-FR" sz="1100" dirty="0">
              <a:effectLst/>
              <a:latin typeface="Arial"/>
              <a:ea typeface="Calibri"/>
              <a:cs typeface="Times New Roman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34CB52B-D4F5-46B2-86DE-726262C9F358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30476" y="6172202"/>
            <a:ext cx="1731524" cy="43288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924785A2-CCA0-4CB8-8902-DDAA068F54B2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5786" y="6101855"/>
            <a:ext cx="2070852" cy="5863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438899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Contact Details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0510" y="0"/>
            <a:ext cx="7041490" cy="2847079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4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421" y="3820535"/>
            <a:ext cx="7553599" cy="3036071"/>
          </a:xfrm>
          <a:prstGeom prst="rect">
            <a:avLst/>
          </a:prstGeom>
        </p:spPr>
      </p:pic>
      <p:cxnSp>
        <p:nvCxnSpPr>
          <p:cNvPr id="6" name="Gerade Verbindung 8"/>
          <p:cNvCxnSpPr/>
          <p:nvPr userDrawn="1"/>
        </p:nvCxnSpPr>
        <p:spPr>
          <a:xfrm>
            <a:off x="3112130" y="5919774"/>
            <a:ext cx="268406" cy="0"/>
          </a:xfrm>
          <a:prstGeom prst="line">
            <a:avLst/>
          </a:prstGeom>
          <a:ln w="76200" cap="rnd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kstvak 4"/>
          <p:cNvSpPr txBox="1"/>
          <p:nvPr userDrawn="1"/>
        </p:nvSpPr>
        <p:spPr>
          <a:xfrm>
            <a:off x="3011835" y="2784582"/>
            <a:ext cx="3465165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nl-NL" sz="1500" baseline="0" dirty="0">
                <a:solidFill>
                  <a:schemeClr val="bg1"/>
                </a:solidFill>
                <a:latin typeface="+mj-lt"/>
                <a:ea typeface="Roboto" charset="0"/>
                <a:cs typeface="Roboto" charset="0"/>
              </a:rPr>
              <a:t>EVPA</a:t>
            </a:r>
            <a:br>
              <a:rPr lang="nl-NL" sz="1500" baseline="0" dirty="0">
                <a:solidFill>
                  <a:schemeClr val="bg1"/>
                </a:solidFill>
                <a:latin typeface="+mj-lt"/>
                <a:ea typeface="Roboto" charset="0"/>
                <a:cs typeface="Roboto" charset="0"/>
              </a:rPr>
            </a:br>
            <a:r>
              <a:rPr lang="nl-NL" sz="1500" baseline="0" dirty="0">
                <a:solidFill>
                  <a:schemeClr val="bg1"/>
                </a:solidFill>
                <a:latin typeface="+mj-lt"/>
                <a:ea typeface="Roboto" charset="0"/>
                <a:cs typeface="Roboto" charset="0"/>
              </a:rPr>
              <a:t>RUE ROYALE 94</a:t>
            </a:r>
          </a:p>
          <a:p>
            <a:pPr algn="l"/>
            <a:r>
              <a:rPr lang="nl-NL" sz="1500" baseline="0" dirty="0">
                <a:solidFill>
                  <a:schemeClr val="bg1"/>
                </a:solidFill>
                <a:latin typeface="+mj-lt"/>
                <a:ea typeface="Roboto" charset="0"/>
                <a:cs typeface="Roboto" charset="0"/>
              </a:rPr>
              <a:t>B-1000 BRUSSELS</a:t>
            </a:r>
          </a:p>
          <a:p>
            <a:pPr algn="l"/>
            <a:endParaRPr lang="nl-NL" sz="1500" baseline="0" dirty="0">
              <a:solidFill>
                <a:schemeClr val="bg1"/>
              </a:solidFill>
              <a:latin typeface="+mj-lt"/>
              <a:ea typeface="Roboto" charset="0"/>
              <a:cs typeface="Roboto" charset="0"/>
            </a:endParaRPr>
          </a:p>
          <a:p>
            <a:pPr algn="l"/>
            <a:r>
              <a:rPr lang="nl-NL" sz="1500" baseline="0" dirty="0">
                <a:solidFill>
                  <a:schemeClr val="bg1"/>
                </a:solidFill>
                <a:latin typeface="+mj-lt"/>
                <a:ea typeface="Roboto" charset="0"/>
                <a:cs typeface="Roboto" charset="0"/>
              </a:rPr>
              <a:t>T +32 2 513 21 31</a:t>
            </a:r>
          </a:p>
          <a:p>
            <a:pPr algn="l"/>
            <a:r>
              <a:rPr lang="nl-NL" sz="1500" baseline="0" dirty="0">
                <a:solidFill>
                  <a:schemeClr val="bg1"/>
                </a:solidFill>
                <a:latin typeface="+mj-lt"/>
                <a:ea typeface="Roboto" charset="0"/>
                <a:cs typeface="Roboto" charset="0"/>
              </a:rPr>
              <a:t>info@evpa.eu.com</a:t>
            </a:r>
          </a:p>
          <a:p>
            <a:pPr algn="l"/>
            <a:endParaRPr lang="nl-NL" sz="1500" baseline="0" dirty="0">
              <a:solidFill>
                <a:schemeClr val="bg1"/>
              </a:solidFill>
              <a:latin typeface="+mj-lt"/>
              <a:ea typeface="Roboto" charset="0"/>
              <a:cs typeface="Roboto" charset="0"/>
            </a:endParaRPr>
          </a:p>
          <a:p>
            <a:pPr algn="l"/>
            <a:r>
              <a:rPr lang="nl-NL" sz="1500" baseline="0" dirty="0">
                <a:solidFill>
                  <a:schemeClr val="bg1"/>
                </a:solidFill>
                <a:latin typeface="+mj-lt"/>
                <a:ea typeface="Roboto" charset="0"/>
                <a:cs typeface="Roboto" charset="0"/>
              </a:rPr>
              <a:t>     </a:t>
            </a:r>
            <a:r>
              <a:rPr lang="nl-NL" sz="1500" baseline="0" dirty="0" err="1">
                <a:solidFill>
                  <a:schemeClr val="bg1"/>
                </a:solidFill>
                <a:latin typeface="+mj-lt"/>
                <a:ea typeface="Roboto" charset="0"/>
                <a:cs typeface="Roboto" charset="0"/>
              </a:rPr>
              <a:t>EVPAupdates</a:t>
            </a:r>
            <a:r>
              <a:rPr lang="nl-NL" sz="1500" baseline="0" dirty="0">
                <a:solidFill>
                  <a:schemeClr val="bg1"/>
                </a:solidFill>
                <a:latin typeface="+mj-lt"/>
                <a:ea typeface="Roboto" charset="0"/>
                <a:cs typeface="Roboto" charset="0"/>
              </a:rPr>
              <a:t>      </a:t>
            </a:r>
          </a:p>
          <a:p>
            <a:pPr algn="l"/>
            <a:r>
              <a:rPr lang="nl-NL" sz="1500" baseline="0" dirty="0">
                <a:solidFill>
                  <a:schemeClr val="bg1"/>
                </a:solidFill>
                <a:latin typeface="+mj-lt"/>
                <a:ea typeface="Roboto" charset="0"/>
                <a:cs typeface="Roboto" charset="0"/>
              </a:rPr>
              <a:t>     </a:t>
            </a:r>
            <a:r>
              <a:rPr lang="nl-NL" sz="1500" baseline="0" dirty="0" err="1">
                <a:solidFill>
                  <a:schemeClr val="bg1"/>
                </a:solidFill>
                <a:latin typeface="+mj-lt"/>
                <a:ea typeface="Roboto" charset="0"/>
                <a:cs typeface="Roboto" charset="0"/>
              </a:rPr>
              <a:t>evpa</a:t>
            </a:r>
            <a:endParaRPr lang="nl-NL" sz="1500" baseline="0" dirty="0">
              <a:solidFill>
                <a:schemeClr val="bg1"/>
              </a:solidFill>
              <a:latin typeface="+mj-lt"/>
              <a:ea typeface="Roboto" charset="0"/>
              <a:cs typeface="Roboto" charset="0"/>
            </a:endParaRPr>
          </a:p>
          <a:p>
            <a:pPr algn="l"/>
            <a:r>
              <a:rPr lang="nl-NL" sz="1500" baseline="0" dirty="0">
                <a:solidFill>
                  <a:schemeClr val="bg1"/>
                </a:solidFill>
                <a:latin typeface="+mj-lt"/>
                <a:ea typeface="Roboto" charset="0"/>
                <a:cs typeface="Roboto" charset="0"/>
              </a:rPr>
              <a:t>     @_EVPA_</a:t>
            </a:r>
          </a:p>
          <a:p>
            <a:pPr algn="l"/>
            <a:endParaRPr lang="nl-NL" sz="1500" baseline="0" dirty="0">
              <a:solidFill>
                <a:schemeClr val="tx2"/>
              </a:solidFill>
              <a:latin typeface="+mj-lt"/>
              <a:ea typeface="Roboto" charset="0"/>
              <a:cs typeface="Roboto" charset="0"/>
            </a:endParaRPr>
          </a:p>
          <a:p>
            <a:pPr algn="l"/>
            <a:r>
              <a:rPr lang="nl-NL" sz="1500" baseline="0" dirty="0">
                <a:solidFill>
                  <a:schemeClr val="accent2"/>
                </a:solidFill>
                <a:latin typeface="+mj-lt"/>
                <a:ea typeface="Roboto" charset="0"/>
                <a:cs typeface="Roboto" charset="0"/>
              </a:rPr>
              <a:t>www.evpa.eu.com</a:t>
            </a: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5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9277" y="4455850"/>
            <a:ext cx="74296" cy="142498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6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1451" y="4681730"/>
            <a:ext cx="149948" cy="142498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7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9784" y="4935095"/>
            <a:ext cx="173283" cy="142498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059" y="101078"/>
            <a:ext cx="4670036" cy="2066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068563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Contact Details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0510" y="0"/>
            <a:ext cx="7041490" cy="2847079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421" y="3820535"/>
            <a:ext cx="7553599" cy="3036071"/>
          </a:xfrm>
          <a:prstGeom prst="rect">
            <a:avLst/>
          </a:prstGeom>
        </p:spPr>
      </p:pic>
      <p:cxnSp>
        <p:nvCxnSpPr>
          <p:cNvPr id="3" name="Gerade Verbindung 6"/>
          <p:cNvCxnSpPr/>
          <p:nvPr userDrawn="1"/>
        </p:nvCxnSpPr>
        <p:spPr>
          <a:xfrm>
            <a:off x="3212792" y="5788053"/>
            <a:ext cx="268406" cy="0"/>
          </a:xfrm>
          <a:prstGeom prst="line">
            <a:avLst/>
          </a:prstGeom>
          <a:ln w="76200" cap="rnd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kstvak 4"/>
          <p:cNvSpPr txBox="1"/>
          <p:nvPr userDrawn="1"/>
        </p:nvSpPr>
        <p:spPr>
          <a:xfrm>
            <a:off x="3100713" y="2652860"/>
            <a:ext cx="3211165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nl-NL" sz="1500" baseline="0" dirty="0">
                <a:solidFill>
                  <a:schemeClr val="accent1"/>
                </a:solidFill>
                <a:latin typeface="+mj-lt"/>
                <a:ea typeface="Roboto" charset="0"/>
                <a:cs typeface="Roboto" charset="0"/>
              </a:rPr>
              <a:t>EVPA</a:t>
            </a:r>
            <a:br>
              <a:rPr lang="nl-NL" sz="1500" baseline="0" dirty="0">
                <a:solidFill>
                  <a:schemeClr val="accent1"/>
                </a:solidFill>
                <a:latin typeface="+mj-lt"/>
                <a:ea typeface="Roboto" charset="0"/>
                <a:cs typeface="Roboto" charset="0"/>
              </a:rPr>
            </a:br>
            <a:r>
              <a:rPr lang="nl-NL" sz="1500" baseline="0" dirty="0">
                <a:solidFill>
                  <a:schemeClr val="accent1"/>
                </a:solidFill>
                <a:latin typeface="+mj-lt"/>
                <a:ea typeface="Roboto" charset="0"/>
                <a:cs typeface="Roboto" charset="0"/>
              </a:rPr>
              <a:t>RUE ROYALE 94</a:t>
            </a:r>
          </a:p>
          <a:p>
            <a:pPr algn="l"/>
            <a:r>
              <a:rPr lang="nl-NL" sz="1500" baseline="0" dirty="0">
                <a:solidFill>
                  <a:schemeClr val="accent1"/>
                </a:solidFill>
                <a:latin typeface="+mj-lt"/>
                <a:ea typeface="Roboto" charset="0"/>
                <a:cs typeface="Roboto" charset="0"/>
              </a:rPr>
              <a:t>B-1000 BRUSSELS</a:t>
            </a:r>
          </a:p>
          <a:p>
            <a:pPr algn="l"/>
            <a:endParaRPr lang="nl-NL" sz="1500" baseline="0" dirty="0">
              <a:solidFill>
                <a:schemeClr val="accent1"/>
              </a:solidFill>
              <a:latin typeface="+mj-lt"/>
              <a:ea typeface="Roboto" charset="0"/>
              <a:cs typeface="Roboto" charset="0"/>
            </a:endParaRPr>
          </a:p>
          <a:p>
            <a:pPr algn="l"/>
            <a:r>
              <a:rPr lang="nl-NL" sz="1500" baseline="0" dirty="0">
                <a:solidFill>
                  <a:schemeClr val="accent1"/>
                </a:solidFill>
                <a:latin typeface="+mj-lt"/>
                <a:ea typeface="Roboto" charset="0"/>
                <a:cs typeface="Roboto" charset="0"/>
              </a:rPr>
              <a:t>T +32 2 513 21 31</a:t>
            </a:r>
          </a:p>
          <a:p>
            <a:pPr algn="l"/>
            <a:r>
              <a:rPr lang="nl-NL" sz="1500" baseline="0" dirty="0">
                <a:solidFill>
                  <a:schemeClr val="accent1"/>
                </a:solidFill>
                <a:latin typeface="+mj-lt"/>
                <a:ea typeface="Roboto" charset="0"/>
                <a:cs typeface="Roboto" charset="0"/>
              </a:rPr>
              <a:t>info@evpa.eu.com</a:t>
            </a:r>
          </a:p>
          <a:p>
            <a:pPr algn="l"/>
            <a:endParaRPr lang="nl-NL" sz="1500" baseline="0" dirty="0">
              <a:solidFill>
                <a:schemeClr val="accent1"/>
              </a:solidFill>
              <a:latin typeface="+mj-lt"/>
              <a:ea typeface="Roboto" charset="0"/>
              <a:cs typeface="Roboto" charset="0"/>
            </a:endParaRPr>
          </a:p>
          <a:p>
            <a:pPr algn="l"/>
            <a:r>
              <a:rPr lang="nl-NL" sz="1500" baseline="0" dirty="0">
                <a:solidFill>
                  <a:schemeClr val="accent1"/>
                </a:solidFill>
                <a:latin typeface="+mj-lt"/>
                <a:ea typeface="Roboto" charset="0"/>
                <a:cs typeface="Roboto" charset="0"/>
              </a:rPr>
              <a:t>     </a:t>
            </a:r>
            <a:r>
              <a:rPr lang="nl-NL" sz="1500" baseline="0" dirty="0" err="1">
                <a:solidFill>
                  <a:schemeClr val="accent1"/>
                </a:solidFill>
                <a:latin typeface="+mj-lt"/>
                <a:ea typeface="Roboto" charset="0"/>
                <a:cs typeface="Roboto" charset="0"/>
              </a:rPr>
              <a:t>EVPAupdates</a:t>
            </a:r>
            <a:r>
              <a:rPr lang="nl-NL" sz="1500" baseline="0" dirty="0">
                <a:solidFill>
                  <a:schemeClr val="accent1"/>
                </a:solidFill>
                <a:latin typeface="+mj-lt"/>
                <a:ea typeface="Roboto" charset="0"/>
                <a:cs typeface="Roboto" charset="0"/>
              </a:rPr>
              <a:t>      </a:t>
            </a:r>
          </a:p>
          <a:p>
            <a:pPr algn="l"/>
            <a:r>
              <a:rPr lang="nl-NL" sz="1500" baseline="0" dirty="0">
                <a:solidFill>
                  <a:schemeClr val="accent1"/>
                </a:solidFill>
                <a:latin typeface="+mj-lt"/>
                <a:ea typeface="Roboto" charset="0"/>
                <a:cs typeface="Roboto" charset="0"/>
              </a:rPr>
              <a:t>     </a:t>
            </a:r>
            <a:r>
              <a:rPr lang="nl-NL" sz="1500" baseline="0" dirty="0" err="1">
                <a:solidFill>
                  <a:schemeClr val="accent1"/>
                </a:solidFill>
                <a:latin typeface="+mj-lt"/>
                <a:ea typeface="Roboto" charset="0"/>
                <a:cs typeface="Roboto" charset="0"/>
              </a:rPr>
              <a:t>evpa</a:t>
            </a:r>
            <a:endParaRPr lang="nl-NL" sz="1500" baseline="0" dirty="0">
              <a:solidFill>
                <a:schemeClr val="accent1"/>
              </a:solidFill>
              <a:latin typeface="+mj-lt"/>
              <a:ea typeface="Roboto" charset="0"/>
              <a:cs typeface="Roboto" charset="0"/>
            </a:endParaRPr>
          </a:p>
          <a:p>
            <a:pPr algn="l"/>
            <a:r>
              <a:rPr lang="nl-NL" sz="1500" baseline="0" dirty="0">
                <a:solidFill>
                  <a:schemeClr val="accent1"/>
                </a:solidFill>
                <a:latin typeface="+mj-lt"/>
                <a:ea typeface="Roboto" charset="0"/>
                <a:cs typeface="Roboto" charset="0"/>
              </a:rPr>
              <a:t>     @_EVPA_</a:t>
            </a:r>
          </a:p>
          <a:p>
            <a:pPr algn="l"/>
            <a:endParaRPr lang="nl-NL" sz="1500" baseline="0" dirty="0">
              <a:solidFill>
                <a:schemeClr val="tx2"/>
              </a:solidFill>
              <a:latin typeface="+mj-lt"/>
              <a:ea typeface="Roboto" charset="0"/>
              <a:cs typeface="Roboto" charset="0"/>
            </a:endParaRPr>
          </a:p>
          <a:p>
            <a:pPr algn="l"/>
            <a:r>
              <a:rPr lang="nl-NL" sz="1500" baseline="0" dirty="0">
                <a:solidFill>
                  <a:schemeClr val="accent2"/>
                </a:solidFill>
                <a:latin typeface="+mj-lt"/>
                <a:ea typeface="Roboto" charset="0"/>
                <a:cs typeface="Roboto" charset="0"/>
              </a:rPr>
              <a:t>www.evpa.eu.com</a:t>
            </a: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4873" y="4335692"/>
            <a:ext cx="74296" cy="14249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7047" y="4561572"/>
            <a:ext cx="149948" cy="142498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5380" y="4814937"/>
            <a:ext cx="173283" cy="142498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647" y="703766"/>
            <a:ext cx="3387434" cy="975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704288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>
  <p:cSld name="1_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Titelstijl van model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FFC6486-739C-4E8C-9607-EE7793E0F079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1C9CB76F-3FC6-4143-AAB1-EB88C5B2DC0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66F1ABE-E70B-EB43-A0F3-1D7FF35F9097}" type="slidenum">
              <a:rPr lang="nl-NL" smtClean="0"/>
              <a:t>‹#›</a:t>
            </a:fld>
            <a:endParaRPr lang="nl-NL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DE07EF8A-5E65-4896-8799-AEE0BD34276E}"/>
              </a:ext>
            </a:extLst>
          </p:cNvPr>
          <p:cNvPicPr/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50876" y="6184916"/>
            <a:ext cx="1508760" cy="72009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4839B5C8-EE4E-4DF4-A8A2-A9EB7FFDCE7C}"/>
              </a:ext>
            </a:extLst>
          </p:cNvPr>
          <p:cNvPicPr/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559636" y="6297454"/>
            <a:ext cx="1794164" cy="365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Picture 8"/>
          <p:cNvPicPr/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043930"/>
            <a:ext cx="2396490" cy="677545"/>
          </a:xfrm>
          <a:prstGeom prst="rect">
            <a:avLst/>
          </a:prstGeom>
        </p:spPr>
      </p:pic>
      <p:pic>
        <p:nvPicPr>
          <p:cNvPr id="13" name="Picture 12"/>
          <p:cNvPicPr/>
          <p:nvPr userDrawn="1"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716572" y="6176963"/>
            <a:ext cx="830580" cy="55816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4" name="Text Box 2"/>
          <p:cNvSpPr txBox="1">
            <a:spLocks noChangeArrowheads="1"/>
          </p:cNvSpPr>
          <p:nvPr userDrawn="1"/>
        </p:nvSpPr>
        <p:spPr bwMode="auto">
          <a:xfrm>
            <a:off x="2584510" y="6257390"/>
            <a:ext cx="2788920" cy="45085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spAutoFit/>
          </a:bodyPr>
          <a:lstStyle/>
          <a:p>
            <a:pPr marR="228600">
              <a:spcAft>
                <a:spcPts val="0"/>
              </a:spcAft>
              <a:tabLst>
                <a:tab pos="2971800" algn="ctr"/>
                <a:tab pos="5943600" algn="r"/>
              </a:tabLst>
            </a:pPr>
            <a:r>
              <a:rPr lang="en-GB" sz="800" dirty="0">
                <a:effectLst/>
                <a:latin typeface="Arial"/>
                <a:ea typeface="Calibri"/>
                <a:cs typeface="Times New Roman"/>
              </a:rPr>
              <a:t>This training has received financial support from the European Union Programme for</a:t>
            </a:r>
            <a:r>
              <a:rPr lang="en-GB" sz="800" b="1" dirty="0">
                <a:effectLst/>
                <a:latin typeface="Arial"/>
                <a:ea typeface="Calibri"/>
                <a:cs typeface="Times New Roman"/>
              </a:rPr>
              <a:t> </a:t>
            </a:r>
            <a:r>
              <a:rPr lang="en-GB" sz="800" dirty="0">
                <a:effectLst/>
                <a:latin typeface="Arial"/>
                <a:ea typeface="Calibri"/>
                <a:cs typeface="Times New Roman"/>
              </a:rPr>
              <a:t>Employment and Social Innovation “</a:t>
            </a:r>
            <a:r>
              <a:rPr lang="en-GB" sz="800" dirty="0" err="1">
                <a:effectLst/>
                <a:latin typeface="Arial"/>
                <a:ea typeface="Calibri"/>
                <a:cs typeface="Times New Roman"/>
              </a:rPr>
              <a:t>EaSI</a:t>
            </a:r>
            <a:r>
              <a:rPr lang="en-GB" sz="800" dirty="0">
                <a:effectLst/>
                <a:latin typeface="Arial"/>
                <a:ea typeface="Calibri"/>
                <a:cs typeface="Times New Roman"/>
              </a:rPr>
              <a:t>” (2014–2020).</a:t>
            </a:r>
            <a:endParaRPr lang="fr-FR" sz="1100" dirty="0">
              <a:effectLst/>
              <a:latin typeface="Arial"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42106069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4_Sectiekop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jdelijke aanduiding voor dianummer 5"/>
          <p:cNvSpPr>
            <a:spLocks noGrp="1"/>
          </p:cNvSpPr>
          <p:nvPr>
            <p:ph type="sldNum" sz="quarter" idx="12"/>
          </p:nvPr>
        </p:nvSpPr>
        <p:spPr>
          <a:xfrm>
            <a:off x="10871200" y="6272827"/>
            <a:ext cx="769022" cy="365125"/>
          </a:xfrm>
        </p:spPr>
        <p:txBody>
          <a:bodyPr anchor="t" anchorCtr="0"/>
          <a:lstStyle>
            <a:lvl1pPr>
              <a:defRPr baseline="0">
                <a:latin typeface="+mj-lt"/>
              </a:defRPr>
            </a:lvl1pPr>
          </a:lstStyle>
          <a:p>
            <a:fld id="{266F1ABE-E70B-EB43-A0F3-1D7FF35F9097}" type="slidenum">
              <a:rPr lang="nl-NL" smtClean="0"/>
              <a:pPr/>
              <a:t>‹#›</a:t>
            </a:fld>
            <a:endParaRPr lang="nl-NL" dirty="0"/>
          </a:p>
        </p:txBody>
      </p:sp>
      <p:sp>
        <p:nvSpPr>
          <p:cNvPr id="18" name="Tijdelijke aanduiding voor datum 3"/>
          <p:cNvSpPr>
            <a:spLocks noGrp="1"/>
          </p:cNvSpPr>
          <p:nvPr>
            <p:ph type="dt" sz="half" idx="10"/>
          </p:nvPr>
        </p:nvSpPr>
        <p:spPr>
          <a:xfrm>
            <a:off x="8026400" y="6272826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 sz="1200" baseline="0">
                <a:solidFill>
                  <a:schemeClr val="bg2"/>
                </a:solidFill>
                <a:latin typeface="+mj-lt"/>
              </a:defRPr>
            </a:lvl1pPr>
          </a:lstStyle>
          <a:p>
            <a:endParaRPr lang="nl-NL" dirty="0"/>
          </a:p>
        </p:txBody>
      </p:sp>
      <p:sp>
        <p:nvSpPr>
          <p:cNvPr id="7" name="Tijdelijke aanduiding voor tekst 2"/>
          <p:cNvSpPr>
            <a:spLocks noGrp="1"/>
          </p:cNvSpPr>
          <p:nvPr>
            <p:ph type="body" idx="13" hasCustomPrompt="1"/>
          </p:nvPr>
        </p:nvSpPr>
        <p:spPr>
          <a:xfrm>
            <a:off x="6073101" y="525836"/>
            <a:ext cx="5567121" cy="277499"/>
          </a:xfrm>
        </p:spPr>
        <p:txBody>
          <a:bodyPr anchor="b" anchorCtr="0">
            <a:noAutofit/>
          </a:bodyPr>
          <a:lstStyle>
            <a:lvl1pPr marL="0" marR="0" indent="0" algn="r" defTabSz="914400" rtl="0" eaLnBrk="1" fontAlgn="auto" latinLnBrk="0" hangingPunct="1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400" cap="none" baseline="0">
                <a:solidFill>
                  <a:srgbClr val="E46B5C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 dirty="0"/>
              <a:t>Klik om de tekststijl van het model te bewerken</a:t>
            </a:r>
          </a:p>
        </p:txBody>
      </p:sp>
      <p:sp>
        <p:nvSpPr>
          <p:cNvPr id="8" name="Tijdelijke aanduiding voor tekst 2"/>
          <p:cNvSpPr>
            <a:spLocks noGrp="1"/>
          </p:cNvSpPr>
          <p:nvPr>
            <p:ph type="body" idx="14" hasCustomPrompt="1"/>
          </p:nvPr>
        </p:nvSpPr>
        <p:spPr>
          <a:xfrm>
            <a:off x="6073101" y="297958"/>
            <a:ext cx="5567121" cy="277499"/>
          </a:xfrm>
        </p:spPr>
        <p:txBody>
          <a:bodyPr anchor="b" anchorCtr="0">
            <a:noAutofit/>
          </a:bodyPr>
          <a:lstStyle>
            <a:lvl1pPr marL="0" marR="0" indent="0" algn="r" defTabSz="914400" rtl="0" eaLnBrk="1" fontAlgn="auto" latinLnBrk="0" hangingPunct="1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400" b="1" cap="all" baseline="0">
                <a:solidFill>
                  <a:srgbClr val="E46B5C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 dirty="0"/>
              <a:t>Klik om de tekststijl van het model te bewerken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FE34DF8-CC0F-4703-8169-DE7914FBC14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50656" y="15304"/>
            <a:ext cx="1865538" cy="1298561"/>
          </a:xfrm>
          <a:prstGeom prst="rect">
            <a:avLst/>
          </a:prstGeom>
        </p:spPr>
      </p:pic>
      <p:pic>
        <p:nvPicPr>
          <p:cNvPr id="10" name="Picture 9" descr="C:\Users\lvasilopoulou\Desktop\pictures i need\Logos\funders logos grouped_new.png">
            <a:extLst>
              <a:ext uri="{FF2B5EF4-FFF2-40B4-BE49-F238E27FC236}">
                <a16:creationId xmlns:a16="http://schemas.microsoft.com/office/drawing/2014/main" id="{5182C147-61CE-45E2-8BA7-56790690448F}"/>
              </a:ext>
            </a:extLst>
          </p:cNvPr>
          <p:cNvPicPr/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0656" y="5886112"/>
            <a:ext cx="2363470" cy="7734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7FA7A352-8282-436F-AC59-B8F31CBCA3E9}"/>
              </a:ext>
            </a:extLst>
          </p:cNvPr>
          <p:cNvPicPr/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259387" y="6137910"/>
            <a:ext cx="1508760" cy="72009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C50D5029-2F4D-49B3-ABE9-9FA591F9E9E4}"/>
              </a:ext>
            </a:extLst>
          </p:cNvPr>
          <p:cNvPicPr/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768147" y="6300907"/>
            <a:ext cx="1478280" cy="2952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1295412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v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magine 10">
            <a:extLst>
              <a:ext uri="{FF2B5EF4-FFF2-40B4-BE49-F238E27FC236}">
                <a16:creationId xmlns:a16="http://schemas.microsoft.com/office/drawing/2014/main" id="{7F49DEDA-8B0C-8E48-9DBB-0D8361D1EFE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87388" y="404664"/>
            <a:ext cx="2556284" cy="921184"/>
          </a:xfrm>
          <a:prstGeom prst="rect">
            <a:avLst/>
          </a:prstGeom>
        </p:spPr>
      </p:pic>
      <p:pic>
        <p:nvPicPr>
          <p:cNvPr id="13" name="Immagine 12" descr="Immagine che contiene testo&#10;&#10;Descrizione generata automaticamente">
            <a:extLst>
              <a:ext uri="{FF2B5EF4-FFF2-40B4-BE49-F238E27FC236}">
                <a16:creationId xmlns:a16="http://schemas.microsoft.com/office/drawing/2014/main" id="{55A2D169-EBF9-BC4E-94F3-05B3ED8B803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226459" y="5949280"/>
            <a:ext cx="2997334" cy="504056"/>
          </a:xfrm>
          <a:prstGeom prst="rect">
            <a:avLst/>
          </a:prstGeom>
        </p:spPr>
      </p:pic>
      <p:pic>
        <p:nvPicPr>
          <p:cNvPr id="16" name="Immagine 15">
            <a:extLst>
              <a:ext uri="{FF2B5EF4-FFF2-40B4-BE49-F238E27FC236}">
                <a16:creationId xmlns:a16="http://schemas.microsoft.com/office/drawing/2014/main" id="{532CA9C2-908B-F94F-ADE3-90798DE379B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r="31345"/>
          <a:stretch/>
        </p:blipFill>
        <p:spPr>
          <a:xfrm>
            <a:off x="9389879" y="512677"/>
            <a:ext cx="2802121" cy="4392488"/>
          </a:xfrm>
          <a:prstGeom prst="rect">
            <a:avLst/>
          </a:prstGeom>
        </p:spPr>
      </p:pic>
      <p:sp>
        <p:nvSpPr>
          <p:cNvPr id="20" name="CasellaDiTesto 19">
            <a:extLst>
              <a:ext uri="{FF2B5EF4-FFF2-40B4-BE49-F238E27FC236}">
                <a16:creationId xmlns:a16="http://schemas.microsoft.com/office/drawing/2014/main" id="{8573B809-9D1E-6140-AEDD-F09CD646A8C2}"/>
              </a:ext>
            </a:extLst>
          </p:cNvPr>
          <p:cNvSpPr txBox="1"/>
          <p:nvPr userDrawn="1"/>
        </p:nvSpPr>
        <p:spPr>
          <a:xfrm>
            <a:off x="6132004" y="6021288"/>
            <a:ext cx="4824921" cy="324036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just"/>
            <a:r>
              <a:rPr lang="en-GB" sz="600" b="1" kern="1200" noProof="0" dirty="0">
                <a:solidFill>
                  <a:schemeClr val="tx2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Poppins" charset="0"/>
              </a:rPr>
              <a:t>Better Incubation is powered by LIAISE – Linking Incubation Actors for Inclusive and Social Entrepreneurship project.</a:t>
            </a:r>
            <a:endParaRPr lang="en-GB" sz="600" kern="1200" noProof="0" dirty="0">
              <a:solidFill>
                <a:schemeClr val="tx2"/>
              </a:solidFill>
              <a:effectLst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  <a:sym typeface="Poppins" charset="0"/>
            </a:endParaRPr>
          </a:p>
          <a:p>
            <a:pPr algn="just"/>
            <a:r>
              <a:rPr lang="en-GB" sz="600" kern="1200" noProof="0" dirty="0">
                <a:solidFill>
                  <a:schemeClr val="tx2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Poppins" charset="0"/>
              </a:rPr>
              <a:t>LIAISE has received financial support from the European Union Programme for Employment and Social Innovation “</a:t>
            </a:r>
            <a:r>
              <a:rPr lang="en-GB" sz="600" kern="1200" noProof="0" dirty="0" err="1">
                <a:solidFill>
                  <a:schemeClr val="tx2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Poppins" charset="0"/>
              </a:rPr>
              <a:t>EaSI</a:t>
            </a:r>
            <a:r>
              <a:rPr lang="en-GB" sz="600" kern="1200" noProof="0" dirty="0">
                <a:solidFill>
                  <a:schemeClr val="tx2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Poppins" charset="0"/>
              </a:rPr>
              <a:t>” (2014-2020) under Grant Agreement n° VS/2020/0374. This document reflects only the author’s view and the Commission is not responsible for any use that may be made of the information it contains.</a:t>
            </a:r>
            <a:endParaRPr lang="en-GB" sz="600" noProof="0" dirty="0">
              <a:solidFill>
                <a:schemeClr val="tx2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cxnSp>
        <p:nvCxnSpPr>
          <p:cNvPr id="22" name="Connettore 1 21">
            <a:extLst>
              <a:ext uri="{FF2B5EF4-FFF2-40B4-BE49-F238E27FC236}">
                <a16:creationId xmlns:a16="http://schemas.microsoft.com/office/drawing/2014/main" id="{AEA18DE2-25D9-CB44-AB64-72A5604D3B6F}"/>
              </a:ext>
            </a:extLst>
          </p:cNvPr>
          <p:cNvCxnSpPr/>
          <p:nvPr userDrawn="1"/>
        </p:nvCxnSpPr>
        <p:spPr bwMode="auto">
          <a:xfrm>
            <a:off x="1226459" y="5805264"/>
            <a:ext cx="9730467" cy="0"/>
          </a:xfrm>
          <a:prstGeom prst="line">
            <a:avLst/>
          </a:prstGeom>
          <a:blipFill dpi="0" rotWithShape="0">
            <a:blip r:embed="rId5"/>
            <a:srcRect/>
            <a:tile tx="0" ty="0" sx="100000" sy="100000" flip="none" algn="tl"/>
          </a:blipFill>
          <a:ln w="12700" cap="flat" cmpd="sng" algn="ctr">
            <a:solidFill>
              <a:schemeClr val="tx2"/>
            </a:solidFill>
            <a:prstDash val="solid"/>
            <a:miter lim="400000"/>
            <a:headEnd type="none" w="med" len="med"/>
            <a:tailEnd type="none" w="med" len="med"/>
          </a:ln>
          <a:effectLst>
            <a:outerShdw blurRad="25400" algn="ctr" rotWithShape="0">
              <a:srgbClr val="000000">
                <a:alpha val="50000"/>
              </a:srgbClr>
            </a:outerShdw>
          </a:effectLst>
        </p:spPr>
      </p:cxnSp>
      <p:sp>
        <p:nvSpPr>
          <p:cNvPr id="27" name="Segnaposto testo 26">
            <a:extLst>
              <a:ext uri="{FF2B5EF4-FFF2-40B4-BE49-F238E27FC236}">
                <a16:creationId xmlns:a16="http://schemas.microsoft.com/office/drawing/2014/main" id="{93E5DE66-CDF1-ED46-A5AB-5D1186D1FD3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90303" y="2205038"/>
            <a:ext cx="7569994" cy="827916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ct val="100000"/>
              </a:lnSpc>
              <a:defRPr sz="4200" b="0" i="0">
                <a:solidFill>
                  <a:schemeClr val="tx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</a:lstStyle>
          <a:p>
            <a:pPr lvl="0"/>
            <a:r>
              <a:rPr lang="it-IT" noProof="0"/>
              <a:t>Fare clic per modificare gli stili del testo dello schema</a:t>
            </a:r>
          </a:p>
        </p:txBody>
      </p:sp>
      <p:sp>
        <p:nvSpPr>
          <p:cNvPr id="28" name="Segnaposto testo 26">
            <a:extLst>
              <a:ext uri="{FF2B5EF4-FFF2-40B4-BE49-F238E27FC236}">
                <a16:creationId xmlns:a16="http://schemas.microsoft.com/office/drawing/2014/main" id="{00B3AA91-4BBD-C94B-B20A-117989D1D16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226344" y="4473116"/>
            <a:ext cx="7569994" cy="216023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ct val="100000"/>
              </a:lnSpc>
              <a:defRPr sz="1400" b="1" i="0" cap="all" baseline="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it-IT" noProof="0"/>
              <a:t>Fare clic per modificare gli stili del testo dello schema</a:t>
            </a:r>
          </a:p>
        </p:txBody>
      </p:sp>
      <p:sp>
        <p:nvSpPr>
          <p:cNvPr id="29" name="Segnaposto testo 26">
            <a:extLst>
              <a:ext uri="{FF2B5EF4-FFF2-40B4-BE49-F238E27FC236}">
                <a16:creationId xmlns:a16="http://schemas.microsoft.com/office/drawing/2014/main" id="{B5C0FD26-3457-0E41-AB20-C96D5C6493B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226344" y="4748781"/>
            <a:ext cx="7569994" cy="216023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ct val="100000"/>
              </a:lnSpc>
              <a:defRPr sz="1400" b="1" i="0" cap="none" baseline="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it-IT" noProof="0"/>
              <a:t>Fare clic per modificare gli stili del testo dello schema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495E992F-1355-43E8-B762-888E0E2F9215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30032" y="5949280"/>
            <a:ext cx="829965" cy="5762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31273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551">
          <p15:clr>
            <a:srgbClr val="FBAE40"/>
          </p15:clr>
        </p15:guide>
        <p15:guide id="2" pos="13804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909780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49" r:id="rId2"/>
    <p:sldLayoutId id="2147483666" r:id="rId3"/>
    <p:sldLayoutId id="2147483651" r:id="rId4"/>
    <p:sldLayoutId id="2147483668" r:id="rId5"/>
    <p:sldLayoutId id="2147483660" r:id="rId6"/>
    <p:sldLayoutId id="2147483655" r:id="rId7"/>
    <p:sldLayoutId id="2147483650" r:id="rId8"/>
    <p:sldLayoutId id="2147483652" r:id="rId9"/>
    <p:sldLayoutId id="2147483653" r:id="rId10"/>
    <p:sldLayoutId id="2147483654" r:id="rId11"/>
    <p:sldLayoutId id="2147483661" r:id="rId12"/>
    <p:sldLayoutId id="2147483664" r:id="rId13"/>
    <p:sldLayoutId id="2147483656" r:id="rId14"/>
    <p:sldLayoutId id="2147483657" r:id="rId15"/>
    <p:sldLayoutId id="2147483669" r:id="rId16"/>
    <p:sldLayoutId id="2147483662" r:id="rId17"/>
    <p:sldLayoutId id="2147483663" r:id="rId18"/>
    <p:sldLayoutId id="2147483671" r:id="rId19"/>
    <p:sldLayoutId id="2147483672" r:id="rId20"/>
    <p:sldLayoutId id="2147483673" r:id="rId2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9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4.jpg"/><Relationship Id="rId5" Type="http://schemas.openxmlformats.org/officeDocument/2006/relationships/image" Target="../media/image33.jpg"/><Relationship Id="rId4" Type="http://schemas.openxmlformats.org/officeDocument/2006/relationships/image" Target="../media/image32.jp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768E524-5CF9-47CC-867B-C3A38DD8F4E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30000" y="3708402"/>
            <a:ext cx="10565108" cy="1792852"/>
          </a:xfrm>
        </p:spPr>
        <p:txBody>
          <a:bodyPr>
            <a:normAutofit/>
          </a:bodyPr>
          <a:lstStyle/>
          <a:p>
            <a:r>
              <a:rPr lang="de-AT" sz="3600" dirty="0"/>
              <a:t>In-Depth Social Impact Measurement &amp; Management Online Training</a:t>
            </a:r>
            <a:endParaRPr lang="en-GB" sz="3600" dirty="0"/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184210D0-8A9C-4B78-92F7-99496DE8317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de-AT" dirty="0"/>
              <a:t>Live Session, Module 1, 23 November 2021, 09:00-12:00 CET</a:t>
            </a:r>
            <a:endParaRPr lang="en-GB" dirty="0"/>
          </a:p>
        </p:txBody>
      </p:sp>
      <p:pic>
        <p:nvPicPr>
          <p:cNvPr id="6" name="Immagine 6">
            <a:extLst>
              <a:ext uri="{FF2B5EF4-FFF2-40B4-BE49-F238E27FC236}">
                <a16:creationId xmlns:a16="http://schemas.microsoft.com/office/drawing/2014/main" id="{58D5F00F-2A03-4F2E-A2C2-D5EC71D7F0B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000" y="1785753"/>
            <a:ext cx="3521966" cy="564649"/>
          </a:xfrm>
          <a:prstGeom prst="rect">
            <a:avLst/>
          </a:prstGeom>
        </p:spPr>
      </p:pic>
      <p:pic>
        <p:nvPicPr>
          <p:cNvPr id="7" name="Immagine 14" descr="Immagine che contiene testo&#10;&#10;Descrizione generata automaticamente">
            <a:extLst>
              <a:ext uri="{FF2B5EF4-FFF2-40B4-BE49-F238E27FC236}">
                <a16:creationId xmlns:a16="http://schemas.microsoft.com/office/drawing/2014/main" id="{404A2960-5561-48D9-A661-D289FA7859B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8244" y="1936453"/>
            <a:ext cx="1887856" cy="317775"/>
          </a:xfrm>
          <a:prstGeom prst="rect">
            <a:avLst/>
          </a:prstGeom>
        </p:spPr>
      </p:pic>
      <p:pic>
        <p:nvPicPr>
          <p:cNvPr id="8" name="Picture 7" descr="S:\Research and Policy Department\TRAINING\EVPA Training\2016\IM_workshop_SVI\comms\SVUK_logos\Social Value UK logo white_small.jpg">
            <a:extLst>
              <a:ext uri="{FF2B5EF4-FFF2-40B4-BE49-F238E27FC236}">
                <a16:creationId xmlns:a16="http://schemas.microsoft.com/office/drawing/2014/main" id="{BE0841B0-95AD-478B-B001-FE582711C11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64399" y="1822941"/>
            <a:ext cx="1680766" cy="47524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5852616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AB258DF7-A944-4719-BAEE-C5311D3499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000" y="2874125"/>
            <a:ext cx="10932000" cy="1109750"/>
          </a:xfrm>
        </p:spPr>
        <p:txBody>
          <a:bodyPr>
            <a:normAutofit/>
          </a:bodyPr>
          <a:lstStyle/>
          <a:p>
            <a:r>
              <a:rPr lang="en-GB" sz="2400" i="1" cap="none" dirty="0"/>
              <a:t>How To Set-up An Impact Measurement And Management System At The Social Purpose Organisation (SPO) Level – From Setting Objectives To Analysing Stakeholders</a:t>
            </a:r>
            <a:endParaRPr lang="en-GB" sz="2400" cap="none" dirty="0"/>
          </a:p>
        </p:txBody>
      </p:sp>
    </p:spTree>
    <p:extLst>
      <p:ext uri="{BB962C8B-B14F-4D97-AF65-F5344CB8AC3E}">
        <p14:creationId xmlns:p14="http://schemas.microsoft.com/office/powerpoint/2010/main" val="39485374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045B906-74A6-4FAF-B645-529924A2B66C}"/>
              </a:ext>
            </a:extLst>
          </p:cNvPr>
          <p:cNvSpPr>
            <a:spLocks noGrp="1"/>
          </p:cNvSpPr>
          <p:nvPr>
            <p:ph type="body" idx="11"/>
          </p:nvPr>
        </p:nvSpPr>
        <p:spPr/>
        <p:txBody>
          <a:bodyPr/>
          <a:lstStyle/>
          <a:p>
            <a:pPr algn="r"/>
            <a:r>
              <a:rPr lang="de-AT" dirty="0"/>
              <a:t>Our Speakers &amp; Facilitators Today</a:t>
            </a:r>
            <a:endParaRPr lang="en-GB" dirty="0"/>
          </a:p>
        </p:txBody>
      </p:sp>
      <p:sp>
        <p:nvSpPr>
          <p:cNvPr id="6" name="Tekstvak 9">
            <a:extLst>
              <a:ext uri="{FF2B5EF4-FFF2-40B4-BE49-F238E27FC236}">
                <a16:creationId xmlns:a16="http://schemas.microsoft.com/office/drawing/2014/main" id="{73C8E577-2D36-43DF-85C2-B379D12048BB}"/>
              </a:ext>
            </a:extLst>
          </p:cNvPr>
          <p:cNvSpPr txBox="1"/>
          <p:nvPr/>
        </p:nvSpPr>
        <p:spPr>
          <a:xfrm>
            <a:off x="575829" y="3968686"/>
            <a:ext cx="2944679" cy="1138771"/>
          </a:xfrm>
          <a:prstGeom prst="rect">
            <a:avLst/>
          </a:prstGeom>
          <a:noFill/>
        </p:spPr>
        <p:txBody>
          <a:bodyPr wrap="square" lIns="91438" tIns="45719" rIns="91438" bIns="45719" rtlCol="0">
            <a:spAutoFit/>
          </a:bodyPr>
          <a:lstStyle/>
          <a:p>
            <a:r>
              <a:rPr lang="nl-NL" sz="1400" b="1" dirty="0">
                <a:solidFill>
                  <a:srgbClr val="2B5293"/>
                </a:solidFill>
                <a:latin typeface="Arial (Body)"/>
                <a:ea typeface="Roboto" charset="0"/>
                <a:cs typeface="Roboto" charset="0"/>
              </a:rPr>
              <a:t>ADAM RICHARDS</a:t>
            </a:r>
          </a:p>
          <a:p>
            <a:r>
              <a:rPr lang="nl-NL" sz="1200" dirty="0">
                <a:solidFill>
                  <a:srgbClr val="2B5293"/>
                </a:solidFill>
                <a:latin typeface="Arial (Body)"/>
                <a:ea typeface="Roboto" charset="0"/>
                <a:cs typeface="Roboto" charset="0"/>
              </a:rPr>
              <a:t>DIRECTOR OF IMPACT, SVI</a:t>
            </a:r>
          </a:p>
          <a:p>
            <a:endParaRPr lang="nl-NL" sz="1400" dirty="0">
              <a:solidFill>
                <a:srgbClr val="2B5293"/>
              </a:solidFill>
              <a:latin typeface="Arial (Body)"/>
              <a:ea typeface="Roboto" charset="0"/>
              <a:cs typeface="Roboto" charset="0"/>
            </a:endParaRPr>
          </a:p>
          <a:p>
            <a:r>
              <a:rPr lang="nl-NL" sz="1400" b="1" dirty="0">
                <a:solidFill>
                  <a:srgbClr val="2B5293"/>
                </a:solidFill>
                <a:latin typeface="Arial (Body)"/>
                <a:ea typeface="Roboto" charset="0"/>
                <a:cs typeface="Roboto" charset="0"/>
              </a:rPr>
              <a:t>SOCIAL VALUE INTL</a:t>
            </a:r>
            <a:r>
              <a:rPr lang="nl-NL" sz="1400" dirty="0">
                <a:solidFill>
                  <a:srgbClr val="2B5293"/>
                </a:solidFill>
                <a:latin typeface="Arial (Body)"/>
                <a:ea typeface="Roboto" charset="0"/>
                <a:cs typeface="Roboto" charset="0"/>
              </a:rPr>
              <a:t> </a:t>
            </a:r>
          </a:p>
          <a:p>
            <a:endParaRPr lang="nl-NL" sz="1400" dirty="0">
              <a:solidFill>
                <a:srgbClr val="2B5293"/>
              </a:solidFill>
              <a:ea typeface="Roboto" charset="0"/>
              <a:cs typeface="Roboto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A430A07-D27D-4B2A-A55F-6FDC17832631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0094" y="1627951"/>
            <a:ext cx="2181664" cy="2116659"/>
          </a:xfrm>
          <a:prstGeom prst="rect">
            <a:avLst/>
          </a:prstGeom>
        </p:spPr>
      </p:pic>
      <p:sp>
        <p:nvSpPr>
          <p:cNvPr id="10" name="Tekstvak 10">
            <a:extLst>
              <a:ext uri="{FF2B5EF4-FFF2-40B4-BE49-F238E27FC236}">
                <a16:creationId xmlns:a16="http://schemas.microsoft.com/office/drawing/2014/main" id="{9D850EC6-EA73-47EA-A6F9-C516AAF87F21}"/>
              </a:ext>
            </a:extLst>
          </p:cNvPr>
          <p:cNvSpPr txBox="1"/>
          <p:nvPr/>
        </p:nvSpPr>
        <p:spPr>
          <a:xfrm>
            <a:off x="6586117" y="4006084"/>
            <a:ext cx="2946989" cy="923328"/>
          </a:xfrm>
          <a:prstGeom prst="rect">
            <a:avLst/>
          </a:prstGeom>
          <a:noFill/>
        </p:spPr>
        <p:txBody>
          <a:bodyPr wrap="square" lIns="91438" tIns="45719" rIns="91438" bIns="45719" rtlCol="0">
            <a:spAutoFit/>
          </a:bodyPr>
          <a:lstStyle/>
          <a:p>
            <a:r>
              <a:rPr lang="nl-NL" sz="1400" b="1" dirty="0">
                <a:solidFill>
                  <a:srgbClr val="2B5293"/>
                </a:solidFill>
                <a:ea typeface="Roboto" charset="0"/>
                <a:cs typeface="Roboto" charset="0"/>
              </a:rPr>
              <a:t>FLORIAN TUDER</a:t>
            </a:r>
          </a:p>
          <a:p>
            <a:r>
              <a:rPr lang="nl-NL" sz="1200" dirty="0">
                <a:solidFill>
                  <a:srgbClr val="2B5293"/>
                </a:solidFill>
                <a:ea typeface="Roboto" charset="0"/>
                <a:cs typeface="Roboto" charset="0"/>
              </a:rPr>
              <a:t>TRAINING ACADEMY COORDINATOR</a:t>
            </a:r>
          </a:p>
          <a:p>
            <a:endParaRPr lang="nl-NL" sz="1400" dirty="0">
              <a:solidFill>
                <a:srgbClr val="2B5293"/>
              </a:solidFill>
              <a:ea typeface="Roboto" charset="0"/>
              <a:cs typeface="Roboto" charset="0"/>
            </a:endParaRPr>
          </a:p>
          <a:p>
            <a:r>
              <a:rPr lang="en-GB" sz="1400" b="1" dirty="0">
                <a:solidFill>
                  <a:srgbClr val="2B5293"/>
                </a:solidFill>
                <a:ea typeface="Roboto" charset="0"/>
                <a:cs typeface="Roboto" charset="0"/>
              </a:rPr>
              <a:t>EVPA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44872D7F-E062-4E77-85FA-5191B968574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87344" y="1626775"/>
            <a:ext cx="2116659" cy="2116659"/>
          </a:xfrm>
          <a:prstGeom prst="rect">
            <a:avLst/>
          </a:prstGeom>
        </p:spPr>
      </p:pic>
      <p:sp>
        <p:nvSpPr>
          <p:cNvPr id="7" name="Tekstvak 10">
            <a:extLst>
              <a:ext uri="{FF2B5EF4-FFF2-40B4-BE49-F238E27FC236}">
                <a16:creationId xmlns:a16="http://schemas.microsoft.com/office/drawing/2014/main" id="{674A7136-63DD-4088-AE85-9250386B0444}"/>
              </a:ext>
            </a:extLst>
          </p:cNvPr>
          <p:cNvSpPr txBox="1"/>
          <p:nvPr/>
        </p:nvSpPr>
        <p:spPr>
          <a:xfrm>
            <a:off x="3637703" y="4006084"/>
            <a:ext cx="2723725" cy="923328"/>
          </a:xfrm>
          <a:prstGeom prst="rect">
            <a:avLst/>
          </a:prstGeom>
          <a:noFill/>
        </p:spPr>
        <p:txBody>
          <a:bodyPr wrap="square" lIns="91438" tIns="45719" rIns="91438" bIns="45719" rtlCol="0">
            <a:spAutoFit/>
          </a:bodyPr>
          <a:lstStyle/>
          <a:p>
            <a:r>
              <a:rPr lang="nl-NL" sz="1400" b="1" dirty="0">
                <a:solidFill>
                  <a:srgbClr val="2B5293"/>
                </a:solidFill>
              </a:rPr>
              <a:t>SARA SEGANTI</a:t>
            </a:r>
          </a:p>
          <a:p>
            <a:r>
              <a:rPr lang="nl-NL" sz="1200" dirty="0">
                <a:solidFill>
                  <a:srgbClr val="2B5293"/>
                </a:solidFill>
              </a:rPr>
              <a:t>SENIOR TRAINING MANAGER</a:t>
            </a:r>
          </a:p>
          <a:p>
            <a:endParaRPr lang="nl-NL" sz="1400" dirty="0">
              <a:solidFill>
                <a:srgbClr val="2B5293"/>
              </a:solidFill>
            </a:endParaRPr>
          </a:p>
          <a:p>
            <a:r>
              <a:rPr lang="en-GB" sz="1400" b="1" dirty="0">
                <a:solidFill>
                  <a:srgbClr val="2B5293"/>
                </a:solidFill>
              </a:rPr>
              <a:t>EVPA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AA58A6BE-D7AA-47D9-9DFA-012EAE58E185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b="4938"/>
          <a:stretch/>
        </p:blipFill>
        <p:spPr>
          <a:xfrm>
            <a:off x="3637703" y="1627951"/>
            <a:ext cx="2226607" cy="2116659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BF4A7F64-1D8C-4F4A-8717-74A1AC588CE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27037" y="1626775"/>
            <a:ext cx="2116659" cy="2116659"/>
          </a:xfrm>
          <a:prstGeom prst="rect">
            <a:avLst/>
          </a:prstGeom>
        </p:spPr>
      </p:pic>
      <p:sp>
        <p:nvSpPr>
          <p:cNvPr id="13" name="Tekstvak 10">
            <a:extLst>
              <a:ext uri="{FF2B5EF4-FFF2-40B4-BE49-F238E27FC236}">
                <a16:creationId xmlns:a16="http://schemas.microsoft.com/office/drawing/2014/main" id="{3B1DD89A-32C1-4B1D-9015-235EF13B3266}"/>
              </a:ext>
            </a:extLst>
          </p:cNvPr>
          <p:cNvSpPr txBox="1"/>
          <p:nvPr/>
        </p:nvSpPr>
        <p:spPr>
          <a:xfrm>
            <a:off x="9427037" y="4006084"/>
            <a:ext cx="2363962" cy="892550"/>
          </a:xfrm>
          <a:prstGeom prst="rect">
            <a:avLst/>
          </a:prstGeom>
          <a:noFill/>
        </p:spPr>
        <p:txBody>
          <a:bodyPr wrap="square" lIns="91438" tIns="45719" rIns="91438" bIns="45719" rtlCol="0">
            <a:spAutoFit/>
          </a:bodyPr>
          <a:lstStyle/>
          <a:p>
            <a:r>
              <a:rPr lang="nl-NL" sz="1400" b="1" dirty="0">
                <a:solidFill>
                  <a:srgbClr val="2B5293"/>
                </a:solidFill>
              </a:rPr>
              <a:t>ANDREA RESTA</a:t>
            </a:r>
          </a:p>
          <a:p>
            <a:r>
              <a:rPr lang="nl-NL" sz="1200" dirty="0">
                <a:solidFill>
                  <a:srgbClr val="2B5293"/>
                </a:solidFill>
              </a:rPr>
              <a:t>TRAINING ACADEMY INTERN</a:t>
            </a:r>
          </a:p>
          <a:p>
            <a:endParaRPr lang="nl-NL" sz="1200" dirty="0">
              <a:solidFill>
                <a:srgbClr val="2B5293"/>
              </a:solidFill>
            </a:endParaRPr>
          </a:p>
          <a:p>
            <a:r>
              <a:rPr lang="en-GB" sz="1400" b="1" dirty="0">
                <a:solidFill>
                  <a:srgbClr val="2B5293"/>
                </a:solidFill>
              </a:rPr>
              <a:t>EVPA</a:t>
            </a:r>
          </a:p>
        </p:txBody>
      </p:sp>
    </p:spTree>
    <p:extLst>
      <p:ext uri="{BB962C8B-B14F-4D97-AF65-F5344CB8AC3E}">
        <p14:creationId xmlns:p14="http://schemas.microsoft.com/office/powerpoint/2010/main" val="10927030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AA2E2D78-7BBD-4C29-B278-B5D3107832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The Course Agenda</a:t>
            </a:r>
            <a:endParaRPr lang="en-GB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B682042-C438-449B-8827-169EA15F3AB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r>
              <a:rPr lang="de-AT" dirty="0"/>
              <a:t>Florian Tuder, EVPA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339303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05896744"/>
              </p:ext>
            </p:extLst>
          </p:nvPr>
        </p:nvGraphicFramePr>
        <p:xfrm>
          <a:off x="515566" y="359923"/>
          <a:ext cx="10651787" cy="523179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6387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01304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082704">
                <a:tc>
                  <a:txBody>
                    <a:bodyPr/>
                    <a:lstStyle/>
                    <a:p>
                      <a:pPr marR="107950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n-GB" sz="3600" b="1" kern="0" dirty="0">
                          <a:solidFill>
                            <a:schemeClr val="accent2"/>
                          </a:solidFill>
                          <a:effectLst/>
                        </a:rPr>
                        <a:t>Module 1 </a:t>
                      </a:r>
                      <a:endParaRPr lang="fr-FR" sz="3600" b="1" kern="0" dirty="0">
                        <a:solidFill>
                          <a:schemeClr val="accent2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36195" marB="36195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800" b="1" dirty="0">
                          <a:solidFill>
                            <a:schemeClr val="accent1"/>
                          </a:solidFill>
                          <a:effectLst/>
                        </a:rPr>
                        <a:t>How to set-up an impact measurement and management system at the social purpose organisation (SPO) level – from setting objectives to analysing stakeholders</a:t>
                      </a:r>
                      <a:endParaRPr lang="fr-FR" sz="1800" b="1" dirty="0">
                        <a:solidFill>
                          <a:schemeClr val="accent1"/>
                        </a:solidFill>
                        <a:effectLst/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8580" marR="68580" marT="36195" marB="36195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40659">
                <a:tc>
                  <a:txBody>
                    <a:bodyPr/>
                    <a:lstStyle/>
                    <a:p>
                      <a:pPr marR="107950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endParaRPr lang="en-GB" sz="1600" b="1" kern="0" dirty="0">
                        <a:solidFill>
                          <a:schemeClr val="accent1"/>
                        </a:solidFill>
                        <a:effectLst/>
                      </a:endParaRPr>
                    </a:p>
                    <a:p>
                      <a:pPr marR="107950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de-AT" sz="1600" b="1" kern="0" dirty="0">
                          <a:solidFill>
                            <a:schemeClr val="accent1"/>
                          </a:solidFill>
                          <a:effectLst/>
                        </a:rPr>
                        <a:t>E-Learning phase</a:t>
                      </a:r>
                    </a:p>
                    <a:p>
                      <a:pPr marR="107950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endParaRPr lang="en-GB" sz="1600" b="1" kern="0" dirty="0">
                        <a:solidFill>
                          <a:schemeClr val="accent1"/>
                        </a:solidFill>
                        <a:effectLst/>
                      </a:endParaRPr>
                    </a:p>
                    <a:p>
                      <a:pPr marR="107950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n-GB" sz="1600" b="1" kern="0" dirty="0">
                          <a:solidFill>
                            <a:schemeClr val="accent1"/>
                          </a:solidFill>
                          <a:effectLst/>
                        </a:rPr>
                        <a:t>On Zoom: </a:t>
                      </a:r>
                    </a:p>
                    <a:p>
                      <a:pPr marR="107950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n-GB" sz="1600" kern="0" dirty="0">
                          <a:solidFill>
                            <a:schemeClr val="accent1"/>
                          </a:solidFill>
                          <a:effectLst/>
                        </a:rPr>
                        <a:t>Module 1 Live Session</a:t>
                      </a:r>
                    </a:p>
                    <a:p>
                      <a:pPr marR="107950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endParaRPr lang="en-GB" sz="1600" kern="0" dirty="0">
                        <a:solidFill>
                          <a:schemeClr val="accent1"/>
                        </a:solidFill>
                        <a:effectLst/>
                      </a:endParaRPr>
                    </a:p>
                    <a:p>
                      <a:pPr marR="107950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n-GB" sz="1600" b="1" kern="0" dirty="0">
                          <a:solidFill>
                            <a:schemeClr val="accent1"/>
                          </a:solidFill>
                          <a:effectLst/>
                        </a:rPr>
                        <a:t>23 November 2021</a:t>
                      </a:r>
                    </a:p>
                    <a:p>
                      <a:pPr marR="107950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n-GB" sz="1600" b="1" kern="0" dirty="0">
                          <a:solidFill>
                            <a:schemeClr val="accent1"/>
                          </a:solidFill>
                          <a:effectLst/>
                        </a:rPr>
                        <a:t>9-12am</a:t>
                      </a:r>
                      <a:r>
                        <a:rPr lang="en-GB" sz="1600" b="1" kern="0" baseline="0" dirty="0">
                          <a:solidFill>
                            <a:schemeClr val="accent1"/>
                          </a:solidFill>
                          <a:effectLst/>
                        </a:rPr>
                        <a:t> CET</a:t>
                      </a:r>
                    </a:p>
                    <a:p>
                      <a:pPr marR="107950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endParaRPr lang="en-GB" sz="1600" b="1" kern="0" baseline="0" dirty="0">
                        <a:solidFill>
                          <a:schemeClr val="accent1"/>
                        </a:solidFill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600" b="1" dirty="0">
                          <a:solidFill>
                            <a:schemeClr val="accent1"/>
                          </a:solidFill>
                          <a:effectLst/>
                        </a:rPr>
                        <a:t>Speakers and facilitators:</a:t>
                      </a:r>
                      <a:endParaRPr lang="fr-FR" sz="1600" b="1" dirty="0">
                        <a:solidFill>
                          <a:schemeClr val="accent1"/>
                        </a:solidFill>
                        <a:effectLst/>
                      </a:endParaRPr>
                    </a:p>
                    <a:p>
                      <a:pPr marL="342900" lvl="0" indent="-342900">
                        <a:spcAft>
                          <a:spcPts val="0"/>
                        </a:spcAft>
                        <a:buClr>
                          <a:srgbClr val="2A5293"/>
                        </a:buClr>
                        <a:buSzPts val="1100"/>
                        <a:buFont typeface="Symbol"/>
                        <a:buChar char=""/>
                      </a:pPr>
                      <a:r>
                        <a:rPr lang="en-GB" sz="1600" dirty="0">
                          <a:solidFill>
                            <a:schemeClr val="accent1"/>
                          </a:solidFill>
                          <a:effectLst/>
                        </a:rPr>
                        <a:t>Adam Richards, Social Value Intl.</a:t>
                      </a:r>
                      <a:endParaRPr lang="fr-FR" sz="1600" dirty="0">
                        <a:solidFill>
                          <a:schemeClr val="accent1"/>
                        </a:solidFill>
                        <a:effectLst/>
                      </a:endParaRPr>
                    </a:p>
                    <a:p>
                      <a:pPr marL="342900" marR="107950" lvl="0" indent="-342900">
                        <a:spcBef>
                          <a:spcPts val="300"/>
                        </a:spcBef>
                        <a:spcAft>
                          <a:spcPts val="0"/>
                        </a:spcAft>
                        <a:buClr>
                          <a:srgbClr val="2A5293"/>
                        </a:buClr>
                        <a:buSzPts val="1100"/>
                        <a:buFont typeface="Symbol"/>
                        <a:buChar char=""/>
                      </a:pPr>
                      <a:r>
                        <a:rPr lang="en-GB" sz="1600" kern="0" dirty="0">
                          <a:solidFill>
                            <a:schemeClr val="accent1"/>
                          </a:solidFill>
                          <a:effectLst/>
                        </a:rPr>
                        <a:t>Sara Seganti, EVPA </a:t>
                      </a:r>
                      <a:endParaRPr lang="fr-FR" sz="1600" kern="0" dirty="0">
                        <a:solidFill>
                          <a:schemeClr val="accent1"/>
                        </a:solidFill>
                        <a:effectLst/>
                      </a:endParaRPr>
                    </a:p>
                    <a:p>
                      <a:pPr marL="342900" marR="107950" lvl="0" indent="-342900">
                        <a:spcBef>
                          <a:spcPts val="300"/>
                        </a:spcBef>
                        <a:spcAft>
                          <a:spcPts val="0"/>
                        </a:spcAft>
                        <a:buClr>
                          <a:srgbClr val="2A5293"/>
                        </a:buClr>
                        <a:buSzPts val="1100"/>
                        <a:buFont typeface="Symbol"/>
                        <a:buChar char=""/>
                      </a:pPr>
                      <a:r>
                        <a:rPr lang="en-GB" sz="1600" kern="0" dirty="0">
                          <a:solidFill>
                            <a:schemeClr val="accent1"/>
                          </a:solidFill>
                          <a:effectLst/>
                        </a:rPr>
                        <a:t>Florian Tuder, EVPA</a:t>
                      </a:r>
                      <a:endParaRPr lang="fr-FR" sz="1600" b="1" kern="0" dirty="0">
                        <a:solidFill>
                          <a:schemeClr val="accent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marR="107950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endParaRPr lang="fr-FR" sz="1600" kern="0" dirty="0">
                        <a:solidFill>
                          <a:schemeClr val="accent1"/>
                        </a:solidFill>
                        <a:effectLst/>
                      </a:endParaRPr>
                    </a:p>
                  </a:txBody>
                  <a:tcPr marL="68580" marR="68580" marT="36195" marB="36195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n-GB" sz="1800" b="1" dirty="0">
                        <a:solidFill>
                          <a:schemeClr val="accent1"/>
                        </a:solidFill>
                        <a:effectLst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AT" sz="1800" dirty="0">
                          <a:solidFill>
                            <a:schemeClr val="accent1"/>
                          </a:solidFill>
                          <a:effectLst/>
                        </a:rPr>
                        <a:t>Preparation for the live session and assessment of comprehension</a:t>
                      </a:r>
                      <a:endParaRPr lang="en-GB" sz="1800" b="1" dirty="0">
                        <a:solidFill>
                          <a:schemeClr val="accent1"/>
                        </a:solidFill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endParaRPr lang="en-GB" sz="1800" b="1" dirty="0">
                        <a:solidFill>
                          <a:schemeClr val="accent1"/>
                        </a:solidFill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800" b="1" dirty="0">
                          <a:solidFill>
                            <a:schemeClr val="accent1"/>
                          </a:solidFill>
                          <a:effectLst/>
                        </a:rPr>
                        <a:t>Setting up impact goals at the SPO level</a:t>
                      </a:r>
                      <a:endParaRPr lang="fr-FR" sz="1800" b="1" dirty="0">
                        <a:solidFill>
                          <a:schemeClr val="accent1"/>
                        </a:solidFill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800" dirty="0">
                          <a:solidFill>
                            <a:schemeClr val="accent1"/>
                          </a:solidFill>
                          <a:effectLst/>
                        </a:rPr>
                        <a:t> </a:t>
                      </a:r>
                      <a:endParaRPr lang="fr-FR" sz="1800" dirty="0">
                        <a:solidFill>
                          <a:schemeClr val="accent1"/>
                        </a:solidFill>
                        <a:effectLst/>
                      </a:endParaRP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GB" sz="1800" dirty="0">
                          <a:solidFill>
                            <a:schemeClr val="accent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Introduction to the impact measurement and management space</a:t>
                      </a:r>
                      <a:endParaRPr lang="en-GB" sz="2400" dirty="0">
                        <a:solidFill>
                          <a:schemeClr val="accent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457200">
                        <a:spcAft>
                          <a:spcPts val="0"/>
                        </a:spcAft>
                      </a:pPr>
                      <a:r>
                        <a:rPr lang="en-GB" sz="1800" dirty="0">
                          <a:solidFill>
                            <a:schemeClr val="accent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2400" dirty="0">
                        <a:solidFill>
                          <a:schemeClr val="accent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GB" sz="1800" dirty="0">
                          <a:solidFill>
                            <a:schemeClr val="accent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Impact questions</a:t>
                      </a:r>
                      <a:endParaRPr lang="en-GB" sz="2400" dirty="0">
                        <a:solidFill>
                          <a:schemeClr val="accent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457200">
                        <a:spcAft>
                          <a:spcPts val="0"/>
                        </a:spcAft>
                      </a:pPr>
                      <a:r>
                        <a:rPr lang="en-GB" sz="1800" dirty="0">
                          <a:solidFill>
                            <a:schemeClr val="accent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2400" dirty="0">
                        <a:solidFill>
                          <a:schemeClr val="accent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GB" sz="1800" dirty="0">
                          <a:solidFill>
                            <a:schemeClr val="accent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Setting up objectives, audience and purpose, analyse stakeholders at the SPO level (Step 1 and 2 of the EVPA’s five-step framework to measure impact)</a:t>
                      </a:r>
                      <a:endParaRPr lang="en-GB" sz="2400" dirty="0">
                        <a:solidFill>
                          <a:schemeClr val="accent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6195" marB="36195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553443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98432405"/>
              </p:ext>
            </p:extLst>
          </p:nvPr>
        </p:nvGraphicFramePr>
        <p:xfrm>
          <a:off x="515567" y="369651"/>
          <a:ext cx="10651786" cy="559905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78179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86999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24860">
                <a:tc>
                  <a:txBody>
                    <a:bodyPr/>
                    <a:lstStyle/>
                    <a:p>
                      <a:pPr marR="107950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n-GB" sz="3600" b="1" kern="0" dirty="0">
                          <a:solidFill>
                            <a:schemeClr val="accent2"/>
                          </a:solidFill>
                          <a:effectLst/>
                        </a:rPr>
                        <a:t>Module 2</a:t>
                      </a:r>
                      <a:endParaRPr lang="fr-FR" sz="3600" b="1" kern="0" dirty="0">
                        <a:solidFill>
                          <a:schemeClr val="accent2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4200" marR="64200" marT="33883" marB="33883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800" b="1" dirty="0">
                          <a:solidFill>
                            <a:schemeClr val="accent1"/>
                          </a:solidFill>
                          <a:effectLst/>
                        </a:rPr>
                        <a:t>How to set-up an impact measurement and management system at the social purpose organisation (SPO) level – from defining outcome chains</a:t>
                      </a:r>
                      <a:r>
                        <a:rPr lang="en-GB" sz="1800" b="1" baseline="0" dirty="0">
                          <a:solidFill>
                            <a:schemeClr val="accent1"/>
                          </a:solidFill>
                          <a:effectLst/>
                        </a:rPr>
                        <a:t> and</a:t>
                      </a:r>
                      <a:r>
                        <a:rPr lang="en-GB" sz="1800" b="1" dirty="0">
                          <a:solidFill>
                            <a:schemeClr val="accent1"/>
                          </a:solidFill>
                          <a:effectLst/>
                        </a:rPr>
                        <a:t> indicators to valuation and reporting.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endParaRPr lang="fr-FR" sz="1800" b="1" dirty="0">
                        <a:solidFill>
                          <a:schemeClr val="accent1"/>
                        </a:solidFill>
                        <a:effectLst/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4200" marR="64200" marT="33883" marB="33883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99609">
                <a:tc>
                  <a:txBody>
                    <a:bodyPr/>
                    <a:lstStyle/>
                    <a:p>
                      <a:pPr marR="107950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fr-FR" sz="1600" b="1" kern="0" dirty="0">
                          <a:solidFill>
                            <a:schemeClr val="accen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E-learning phase</a:t>
                      </a:r>
                    </a:p>
                  </a:txBody>
                  <a:tcPr marL="68580" marR="68580" marT="36195" marB="36195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AT" sz="1800" dirty="0">
                          <a:solidFill>
                            <a:schemeClr val="accent1"/>
                          </a:solidFill>
                          <a:effectLst/>
                        </a:rPr>
                        <a:t>Preparation for the live session and assessment of comprehension</a:t>
                      </a:r>
                      <a:endParaRPr lang="fr-FR" sz="1800" dirty="0">
                        <a:solidFill>
                          <a:schemeClr val="accent1"/>
                        </a:solidFill>
                        <a:effectLst/>
                      </a:endParaRPr>
                    </a:p>
                    <a:p>
                      <a:pPr marL="457200">
                        <a:spcAft>
                          <a:spcPts val="0"/>
                        </a:spcAft>
                      </a:pPr>
                      <a:r>
                        <a:rPr lang="en-GB" sz="1800" dirty="0">
                          <a:solidFill>
                            <a:schemeClr val="accent1"/>
                          </a:solidFill>
                          <a:effectLst/>
                        </a:rPr>
                        <a:t> </a:t>
                      </a:r>
                      <a:endParaRPr lang="fr-FR" sz="1800" dirty="0">
                        <a:solidFill>
                          <a:schemeClr val="accent1"/>
                        </a:solidFill>
                        <a:effectLst/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8580" marR="68580" marT="36195" marB="36195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96014">
                <a:tc>
                  <a:txBody>
                    <a:bodyPr/>
                    <a:lstStyle/>
                    <a:p>
                      <a:pPr marR="107950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n-GB" sz="1600" b="1" kern="0" dirty="0">
                          <a:solidFill>
                            <a:schemeClr val="accent1"/>
                          </a:solidFill>
                          <a:effectLst/>
                        </a:rPr>
                        <a:t>On Zoom: </a:t>
                      </a:r>
                    </a:p>
                    <a:p>
                      <a:pPr marR="107950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n-GB" sz="1600" kern="0" dirty="0">
                          <a:solidFill>
                            <a:schemeClr val="accent1"/>
                          </a:solidFill>
                          <a:effectLst/>
                        </a:rPr>
                        <a:t>Module 2 Live Session</a:t>
                      </a:r>
                      <a:endParaRPr lang="fr-FR" sz="1600" kern="0" dirty="0">
                        <a:solidFill>
                          <a:schemeClr val="accent1"/>
                        </a:solidFill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600" dirty="0">
                          <a:solidFill>
                            <a:schemeClr val="accent1"/>
                          </a:solidFill>
                          <a:effectLst/>
                        </a:rPr>
                        <a:t> </a:t>
                      </a:r>
                      <a:endParaRPr lang="fr-FR" sz="1600" dirty="0">
                        <a:solidFill>
                          <a:schemeClr val="accent1"/>
                        </a:solidFill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endParaRPr lang="en-GB" sz="1600" dirty="0">
                        <a:solidFill>
                          <a:schemeClr val="accent1"/>
                        </a:solidFill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de-AT" sz="1600" b="1" dirty="0">
                          <a:solidFill>
                            <a:schemeClr val="accent1"/>
                          </a:solidFill>
                          <a:effectLst/>
                        </a:rPr>
                        <a:t>25 November 2021</a:t>
                      </a:r>
                      <a:endParaRPr lang="fr-FR" sz="1600" b="1" dirty="0">
                        <a:solidFill>
                          <a:schemeClr val="accent1"/>
                        </a:solidFill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600" b="1" dirty="0">
                          <a:solidFill>
                            <a:schemeClr val="accent1"/>
                          </a:solidFill>
                          <a:effectLst/>
                        </a:rPr>
                        <a:t>9-12am CET</a:t>
                      </a:r>
                      <a:endParaRPr lang="fr-FR" sz="1600" b="1" dirty="0">
                        <a:solidFill>
                          <a:schemeClr val="accent1"/>
                        </a:solidFill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600" dirty="0">
                          <a:solidFill>
                            <a:schemeClr val="accent1"/>
                          </a:solidFill>
                          <a:effectLst/>
                        </a:rPr>
                        <a:t> </a:t>
                      </a:r>
                      <a:endParaRPr lang="fr-FR" sz="1600" dirty="0">
                        <a:solidFill>
                          <a:schemeClr val="accent1"/>
                        </a:solidFill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600" b="1" dirty="0">
                          <a:solidFill>
                            <a:schemeClr val="accent1"/>
                          </a:solidFill>
                          <a:effectLst/>
                        </a:rPr>
                        <a:t>Speakers and facilitators:</a:t>
                      </a:r>
                      <a:endParaRPr lang="fr-FR" sz="1600" b="1" dirty="0">
                        <a:solidFill>
                          <a:schemeClr val="accent1"/>
                        </a:solidFill>
                        <a:effectLst/>
                      </a:endParaRPr>
                    </a:p>
                    <a:p>
                      <a:pPr marL="342900" lvl="0" indent="-342900">
                        <a:spcAft>
                          <a:spcPts val="0"/>
                        </a:spcAft>
                        <a:buClr>
                          <a:srgbClr val="2A5293"/>
                        </a:buClr>
                        <a:buSzPts val="1100"/>
                        <a:buFont typeface="Symbol"/>
                        <a:buChar char=""/>
                      </a:pPr>
                      <a:r>
                        <a:rPr lang="en-GB" sz="1600" dirty="0">
                          <a:solidFill>
                            <a:schemeClr val="accent1"/>
                          </a:solidFill>
                          <a:effectLst/>
                        </a:rPr>
                        <a:t>Adam Richards, Social Value Intl.</a:t>
                      </a:r>
                      <a:endParaRPr lang="fr-FR" sz="1600" dirty="0">
                        <a:solidFill>
                          <a:schemeClr val="accent1"/>
                        </a:solidFill>
                        <a:effectLst/>
                      </a:endParaRPr>
                    </a:p>
                    <a:p>
                      <a:pPr marL="342900" marR="107950" lvl="0" indent="-342900">
                        <a:spcBef>
                          <a:spcPts val="300"/>
                        </a:spcBef>
                        <a:spcAft>
                          <a:spcPts val="0"/>
                        </a:spcAft>
                        <a:buClr>
                          <a:srgbClr val="2A5293"/>
                        </a:buClr>
                        <a:buSzPts val="1100"/>
                        <a:buFont typeface="Symbol"/>
                        <a:buChar char=""/>
                      </a:pPr>
                      <a:r>
                        <a:rPr lang="en-GB" sz="1600" kern="0" dirty="0">
                          <a:solidFill>
                            <a:schemeClr val="accent1"/>
                          </a:solidFill>
                          <a:effectLst/>
                        </a:rPr>
                        <a:t>Sara Seganti, EVPA </a:t>
                      </a:r>
                      <a:endParaRPr lang="fr-FR" sz="1600" kern="0" dirty="0">
                        <a:solidFill>
                          <a:schemeClr val="accent1"/>
                        </a:solidFill>
                        <a:effectLst/>
                      </a:endParaRPr>
                    </a:p>
                    <a:p>
                      <a:pPr marL="342900" marR="107950" lvl="0" indent="-342900">
                        <a:spcBef>
                          <a:spcPts val="300"/>
                        </a:spcBef>
                        <a:spcAft>
                          <a:spcPts val="0"/>
                        </a:spcAft>
                        <a:buClr>
                          <a:srgbClr val="2A5293"/>
                        </a:buClr>
                        <a:buSzPts val="1100"/>
                        <a:buFont typeface="Symbol"/>
                        <a:buChar char=""/>
                      </a:pPr>
                      <a:r>
                        <a:rPr lang="en-GB" sz="1600" kern="0" dirty="0">
                          <a:solidFill>
                            <a:schemeClr val="accent1"/>
                          </a:solidFill>
                          <a:effectLst/>
                        </a:rPr>
                        <a:t>Florian Tuder, EVPA</a:t>
                      </a:r>
                      <a:endParaRPr lang="fr-FR" sz="1600" b="1" kern="0" dirty="0">
                        <a:solidFill>
                          <a:schemeClr val="accent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4200" marR="64200" marT="33883" marB="33883"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r>
                        <a:rPr lang="en-GB" sz="1800" b="1" kern="1200" dirty="0">
                          <a:solidFill>
                            <a:schemeClr val="accen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Managing consequences at the SPO level </a:t>
                      </a:r>
                      <a:endParaRPr lang="en-GB" sz="1800" kern="1200" dirty="0">
                        <a:solidFill>
                          <a:schemeClr val="accen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800" b="1" kern="1200" dirty="0">
                          <a:solidFill>
                            <a:schemeClr val="accen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  <a:endParaRPr lang="en-GB" sz="1800" kern="1200" dirty="0">
                        <a:solidFill>
                          <a:schemeClr val="accen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800" kern="1200" dirty="0">
                          <a:solidFill>
                            <a:schemeClr val="accen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Recap and Q&amp;A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en-GB" sz="1800" kern="1200" dirty="0">
                        <a:solidFill>
                          <a:schemeClr val="accen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800" kern="1200" dirty="0">
                          <a:solidFill>
                            <a:schemeClr val="accen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Reflection on Theory of Change and outcome chains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en-GB" sz="1800" kern="1200" dirty="0">
                        <a:solidFill>
                          <a:schemeClr val="accen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800" kern="1200" dirty="0">
                          <a:solidFill>
                            <a:schemeClr val="accen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Defining outcome chains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en-GB" sz="1800" kern="1200" dirty="0">
                        <a:solidFill>
                          <a:schemeClr val="accen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800" kern="1200" dirty="0">
                          <a:solidFill>
                            <a:schemeClr val="accen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Defining indicator targets &amp; thresholds (Step 3 of the EVPA’s five-step framework to measure impact)</a:t>
                      </a:r>
                    </a:p>
                  </a:txBody>
                  <a:tcPr marL="64200" marR="64200" marT="33883" marB="33883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04829">
                <a:tc>
                  <a:txBody>
                    <a:bodyPr/>
                    <a:lstStyle/>
                    <a:p>
                      <a:pPr marR="107950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endParaRPr lang="fr-FR" sz="1600" b="1" kern="0" dirty="0">
                        <a:solidFill>
                          <a:schemeClr val="accent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4200" marR="64200" marT="33883" marB="33883"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fr-FR" sz="1800" dirty="0">
                        <a:solidFill>
                          <a:schemeClr val="accent1"/>
                        </a:solidFill>
                        <a:effectLst/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4200" marR="64200" marT="33883" marB="33883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90319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91351544"/>
              </p:ext>
            </p:extLst>
          </p:nvPr>
        </p:nvGraphicFramePr>
        <p:xfrm>
          <a:off x="515567" y="369651"/>
          <a:ext cx="10642060" cy="557673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85457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78748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18244">
                <a:tc>
                  <a:txBody>
                    <a:bodyPr/>
                    <a:lstStyle/>
                    <a:p>
                      <a:pPr marR="107950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n-GB" sz="3600" b="1" kern="0" dirty="0">
                          <a:solidFill>
                            <a:schemeClr val="accent2"/>
                          </a:solidFill>
                          <a:effectLst/>
                        </a:rPr>
                        <a:t>Module 3</a:t>
                      </a:r>
                      <a:endParaRPr lang="fr-FR" sz="3600" b="1" kern="0" dirty="0">
                        <a:solidFill>
                          <a:schemeClr val="accent2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36195" marB="36195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800" b="1" dirty="0">
                          <a:solidFill>
                            <a:schemeClr val="accent1"/>
                          </a:solidFill>
                          <a:effectLst/>
                        </a:rPr>
                        <a:t>Global trends on the impact measurement and management landscape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endParaRPr lang="fr-FR" sz="1800" b="1" dirty="0">
                        <a:solidFill>
                          <a:schemeClr val="accent1"/>
                        </a:solidFill>
                        <a:effectLst/>
                        <a:latin typeface="Arial"/>
                        <a:ea typeface="Calibri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endParaRPr lang="fr-FR" sz="1800" b="1" dirty="0">
                        <a:solidFill>
                          <a:schemeClr val="accent1"/>
                        </a:solidFill>
                        <a:effectLst/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8580" marR="68580" marT="36195" marB="36195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07067">
                <a:tc>
                  <a:txBody>
                    <a:bodyPr/>
                    <a:lstStyle/>
                    <a:p>
                      <a:pPr marR="107950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de-AT" sz="1600" b="1" kern="0" dirty="0">
                          <a:solidFill>
                            <a:schemeClr val="accent1"/>
                          </a:solidFill>
                          <a:effectLst/>
                        </a:rPr>
                        <a:t>E-learning phase</a:t>
                      </a:r>
                    </a:p>
                    <a:p>
                      <a:pPr marR="107950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endParaRPr lang="en-GB" sz="1600" b="1" kern="0" dirty="0">
                        <a:solidFill>
                          <a:schemeClr val="accent1"/>
                        </a:solidFill>
                        <a:effectLst/>
                      </a:endParaRPr>
                    </a:p>
                    <a:p>
                      <a:pPr marR="107950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n-GB" sz="1600" b="1" kern="0" dirty="0">
                          <a:solidFill>
                            <a:schemeClr val="accent1"/>
                          </a:solidFill>
                          <a:effectLst/>
                        </a:rPr>
                        <a:t>On Zoom</a:t>
                      </a:r>
                      <a:r>
                        <a:rPr lang="en-GB" sz="1600" kern="0" dirty="0">
                          <a:solidFill>
                            <a:schemeClr val="accent1"/>
                          </a:solidFill>
                          <a:effectLst/>
                        </a:rPr>
                        <a:t>: </a:t>
                      </a:r>
                    </a:p>
                    <a:p>
                      <a:pPr marR="107950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n-GB" sz="1600" kern="0" dirty="0">
                          <a:solidFill>
                            <a:schemeClr val="accent1"/>
                          </a:solidFill>
                          <a:effectLst/>
                        </a:rPr>
                        <a:t>Module 3 Live Session</a:t>
                      </a:r>
                      <a:endParaRPr lang="fr-FR" sz="1600" kern="0" dirty="0">
                        <a:solidFill>
                          <a:schemeClr val="accent1"/>
                        </a:solidFill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600" dirty="0">
                          <a:solidFill>
                            <a:schemeClr val="accent1"/>
                          </a:solidFill>
                          <a:effectLst/>
                        </a:rPr>
                        <a:t> </a:t>
                      </a:r>
                      <a:endParaRPr lang="fr-FR" sz="1600" dirty="0">
                        <a:solidFill>
                          <a:schemeClr val="accent1"/>
                        </a:solidFill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600" b="1" dirty="0">
                          <a:solidFill>
                            <a:schemeClr val="accent1"/>
                          </a:solidFill>
                          <a:effectLst/>
                        </a:rPr>
                        <a:t>30 November 2021</a:t>
                      </a:r>
                      <a:endParaRPr lang="fr-FR" sz="1600" b="1" dirty="0">
                        <a:solidFill>
                          <a:schemeClr val="accent1"/>
                        </a:solidFill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600" b="1" dirty="0">
                          <a:solidFill>
                            <a:schemeClr val="accent1"/>
                          </a:solidFill>
                          <a:effectLst/>
                        </a:rPr>
                        <a:t>9-12am CET</a:t>
                      </a:r>
                      <a:endParaRPr lang="fr-FR" sz="1600" b="1" dirty="0">
                        <a:solidFill>
                          <a:schemeClr val="accent1"/>
                        </a:solidFill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600" dirty="0">
                          <a:solidFill>
                            <a:schemeClr val="accent1"/>
                          </a:solidFill>
                          <a:effectLst/>
                        </a:rPr>
                        <a:t> </a:t>
                      </a:r>
                      <a:endParaRPr lang="fr-FR" sz="1600" dirty="0">
                        <a:solidFill>
                          <a:schemeClr val="accent1"/>
                        </a:solidFill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600" b="1" dirty="0">
                          <a:solidFill>
                            <a:schemeClr val="accent1"/>
                          </a:solidFill>
                          <a:effectLst/>
                        </a:rPr>
                        <a:t>Speakers and facilitators:</a:t>
                      </a:r>
                      <a:endParaRPr lang="fr-FR" sz="1600" b="1" dirty="0">
                        <a:solidFill>
                          <a:schemeClr val="accent1"/>
                        </a:solidFill>
                        <a:effectLst/>
                      </a:endParaRPr>
                    </a:p>
                    <a:p>
                      <a:pPr marL="285750" marR="107950" lvl="0" indent="-285750">
                        <a:spcBef>
                          <a:spcPts val="300"/>
                        </a:spcBef>
                        <a:spcAft>
                          <a:spcPts val="0"/>
                        </a:spcAft>
                        <a:buClr>
                          <a:srgbClr val="2A5293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en-GB" sz="1600" b="0" kern="0" dirty="0">
                          <a:solidFill>
                            <a:schemeClr val="accent1"/>
                          </a:solidFill>
                          <a:effectLst/>
                        </a:rPr>
                        <a:t>Priscilla </a:t>
                      </a:r>
                      <a:r>
                        <a:rPr lang="en-GB" sz="1600" b="0" kern="0" dirty="0" err="1">
                          <a:solidFill>
                            <a:schemeClr val="accent1"/>
                          </a:solidFill>
                          <a:effectLst/>
                        </a:rPr>
                        <a:t>Boiardi</a:t>
                      </a:r>
                      <a:r>
                        <a:rPr lang="en-GB" sz="1600" b="0" kern="0" dirty="0">
                          <a:solidFill>
                            <a:schemeClr val="accent1"/>
                          </a:solidFill>
                          <a:effectLst/>
                        </a:rPr>
                        <a:t>, OECD</a:t>
                      </a:r>
                    </a:p>
                    <a:p>
                      <a:pPr marL="285750" lvl="0" indent="-285750">
                        <a:spcAft>
                          <a:spcPts val="0"/>
                        </a:spcAft>
                        <a:buClr>
                          <a:srgbClr val="2A5293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en-GB" sz="1600" dirty="0">
                          <a:solidFill>
                            <a:schemeClr val="accent1"/>
                          </a:solidFill>
                          <a:effectLst/>
                        </a:rPr>
                        <a:t>Adam Richards, Social Value Intl.</a:t>
                      </a:r>
                      <a:endParaRPr lang="fr-FR" sz="1600" dirty="0">
                        <a:solidFill>
                          <a:schemeClr val="accent1"/>
                        </a:solidFill>
                        <a:effectLst/>
                      </a:endParaRPr>
                    </a:p>
                    <a:p>
                      <a:pPr marL="285750" marR="107950" lvl="0" indent="-285750">
                        <a:spcBef>
                          <a:spcPts val="300"/>
                        </a:spcBef>
                        <a:spcAft>
                          <a:spcPts val="0"/>
                        </a:spcAft>
                        <a:buClr>
                          <a:srgbClr val="2A5293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en-GB" sz="1600" kern="0" dirty="0">
                          <a:solidFill>
                            <a:schemeClr val="accent1"/>
                          </a:solidFill>
                          <a:effectLst/>
                        </a:rPr>
                        <a:t>Sara Seganti, EVPA </a:t>
                      </a:r>
                      <a:endParaRPr lang="fr-FR" sz="1600" kern="0" dirty="0">
                        <a:solidFill>
                          <a:schemeClr val="accent1"/>
                        </a:solidFill>
                        <a:effectLst/>
                      </a:endParaRPr>
                    </a:p>
                    <a:p>
                      <a:pPr marL="285750" marR="107950" lvl="0" indent="-285750">
                        <a:spcBef>
                          <a:spcPts val="300"/>
                        </a:spcBef>
                        <a:spcAft>
                          <a:spcPts val="0"/>
                        </a:spcAft>
                        <a:buClr>
                          <a:srgbClr val="2A5293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en-GB" sz="1600" kern="0" dirty="0">
                          <a:solidFill>
                            <a:schemeClr val="accent1"/>
                          </a:solidFill>
                          <a:effectLst/>
                        </a:rPr>
                        <a:t>Florian Tuder, EVPA</a:t>
                      </a:r>
                      <a:endParaRPr lang="fr-FR" sz="1600" b="1" kern="0" dirty="0">
                        <a:solidFill>
                          <a:schemeClr val="accent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36195" marB="36195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10795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  <a:buClr>
                          <a:srgbClr val="2A5293"/>
                        </a:buClr>
                        <a:buSzTx/>
                        <a:buFont typeface="Symbol"/>
                        <a:buNone/>
                        <a:tabLst/>
                        <a:defRPr/>
                      </a:pPr>
                      <a:r>
                        <a:rPr lang="de-AT" sz="1800" dirty="0">
                          <a:solidFill>
                            <a:schemeClr val="accent1"/>
                          </a:solidFill>
                          <a:effectLst/>
                        </a:rPr>
                        <a:t>Preparation for the live session and assessment of comprehension</a:t>
                      </a:r>
                      <a:endParaRPr lang="en-GB" sz="1800" dirty="0">
                        <a:solidFill>
                          <a:schemeClr val="accent1"/>
                        </a:solidFill>
                        <a:effectLst/>
                      </a:endParaRPr>
                    </a:p>
                    <a:p>
                      <a:pPr marL="342900" marR="10795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  <a:buClr>
                          <a:srgbClr val="2A5293"/>
                        </a:buClr>
                        <a:buSzTx/>
                        <a:buFont typeface="Symbol"/>
                        <a:buChar char=""/>
                        <a:tabLst/>
                        <a:defRPr/>
                      </a:pPr>
                      <a:endParaRPr lang="en-GB" sz="1800" dirty="0">
                        <a:solidFill>
                          <a:schemeClr val="accent1"/>
                        </a:solidFill>
                        <a:effectLst/>
                      </a:endParaRP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GB" sz="1800" dirty="0">
                          <a:solidFill>
                            <a:schemeClr val="accent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Valuation and impact (Step 4 of the EVPA’s five-step framework to measure impact)</a:t>
                      </a:r>
                      <a:endParaRPr lang="en-GB" sz="1800" dirty="0">
                        <a:solidFill>
                          <a:schemeClr val="accent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800" dirty="0">
                          <a:solidFill>
                            <a:schemeClr val="accent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800" dirty="0">
                        <a:solidFill>
                          <a:schemeClr val="accent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GB" sz="1800" dirty="0">
                          <a:solidFill>
                            <a:schemeClr val="accent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Monitoring &amp; Reporting (Step 5 of the EVPA’s five-step framework to measure impact)</a:t>
                      </a:r>
                      <a:endParaRPr lang="en-GB" sz="1800" dirty="0">
                        <a:solidFill>
                          <a:schemeClr val="accent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457200">
                        <a:spcAft>
                          <a:spcPts val="0"/>
                        </a:spcAft>
                      </a:pPr>
                      <a:r>
                        <a:rPr lang="en-GB" sz="1800" dirty="0">
                          <a:solidFill>
                            <a:schemeClr val="accent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800" dirty="0">
                        <a:solidFill>
                          <a:schemeClr val="accent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342900" lvl="0" indent="-342900">
                        <a:spcAft>
                          <a:spcPts val="0"/>
                        </a:spcAft>
                        <a:buClr>
                          <a:srgbClr val="2A5293"/>
                        </a:buClr>
                        <a:buFont typeface="Symbol" panose="05050102010706020507" pitchFamily="18" charset="2"/>
                        <a:buChar char=""/>
                      </a:pPr>
                      <a:r>
                        <a:rPr lang="en-GB" sz="1800" dirty="0">
                          <a:solidFill>
                            <a:schemeClr val="accent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International development of IMM practice, Priscilla </a:t>
                      </a:r>
                      <a:r>
                        <a:rPr lang="en-GB" sz="1800" dirty="0" err="1">
                          <a:solidFill>
                            <a:schemeClr val="accent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Boiardi</a:t>
                      </a:r>
                      <a:endParaRPr lang="en-GB" sz="1800" dirty="0">
                        <a:solidFill>
                          <a:schemeClr val="accent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lvl="0" indent="0">
                        <a:spcAft>
                          <a:spcPts val="0"/>
                        </a:spcAft>
                        <a:buClr>
                          <a:srgbClr val="2A5293"/>
                        </a:buClr>
                        <a:buFont typeface="Symbol" panose="05050102010706020507" pitchFamily="18" charset="2"/>
                        <a:buNone/>
                      </a:pPr>
                      <a:r>
                        <a:rPr lang="en-GB" sz="1800" dirty="0">
                          <a:solidFill>
                            <a:schemeClr val="accent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800" dirty="0">
                        <a:solidFill>
                          <a:schemeClr val="accent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342900" lvl="0" indent="-342900">
                        <a:spcAft>
                          <a:spcPts val="0"/>
                        </a:spcAft>
                        <a:buClr>
                          <a:srgbClr val="2A5293"/>
                        </a:buClr>
                        <a:buFont typeface="Symbol" panose="05050102010706020507" pitchFamily="18" charset="2"/>
                        <a:buChar char=""/>
                      </a:pPr>
                      <a:r>
                        <a:rPr lang="en-GB" sz="1800" dirty="0">
                          <a:solidFill>
                            <a:schemeClr val="accent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Conclusions and Q&amp;A</a:t>
                      </a:r>
                      <a:endParaRPr lang="en-GB" sz="1800" dirty="0">
                        <a:solidFill>
                          <a:schemeClr val="accent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6195" marB="36195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95221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73435248"/>
              </p:ext>
            </p:extLst>
          </p:nvPr>
        </p:nvGraphicFramePr>
        <p:xfrm>
          <a:off x="544749" y="369652"/>
          <a:ext cx="10642060" cy="560888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5311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1109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824715">
                <a:tc>
                  <a:txBody>
                    <a:bodyPr/>
                    <a:lstStyle/>
                    <a:p>
                      <a:pPr marR="107950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n-GB" sz="3600" b="1" kern="0" dirty="0">
                          <a:solidFill>
                            <a:schemeClr val="accent2"/>
                          </a:solidFill>
                          <a:effectLst/>
                        </a:rPr>
                        <a:t>Module 4</a:t>
                      </a:r>
                      <a:endParaRPr lang="fr-FR" sz="3600" b="1" kern="0" dirty="0">
                        <a:solidFill>
                          <a:schemeClr val="accent2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8018" marR="58018" marT="30621" marB="30621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800" b="1" dirty="0">
                          <a:solidFill>
                            <a:schemeClr val="accent1"/>
                          </a:solidFill>
                          <a:effectLst/>
                        </a:rPr>
                        <a:t>The practical experience of two EVPA members: best practices in IMM from the funders’ perspective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endParaRPr lang="fr-FR" sz="1800" dirty="0">
                        <a:solidFill>
                          <a:schemeClr val="accent1"/>
                        </a:solidFill>
                        <a:effectLst/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58018" marR="58018" marT="30621" marB="30621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30129">
                <a:tc>
                  <a:txBody>
                    <a:bodyPr/>
                    <a:lstStyle/>
                    <a:p>
                      <a:pPr marR="107950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de-AT" sz="1600" b="1" kern="0" dirty="0">
                          <a:solidFill>
                            <a:schemeClr val="accent1"/>
                          </a:solidFill>
                          <a:effectLst/>
                        </a:rPr>
                        <a:t>E-learning phase</a:t>
                      </a:r>
                      <a:endParaRPr lang="en-GB" sz="1600" b="1" kern="0" dirty="0">
                        <a:solidFill>
                          <a:schemeClr val="accent1"/>
                        </a:solidFill>
                        <a:effectLst/>
                      </a:endParaRPr>
                    </a:p>
                    <a:p>
                      <a:pPr marR="107950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endParaRPr lang="en-GB" sz="1600" b="1" kern="0" dirty="0">
                        <a:solidFill>
                          <a:schemeClr val="accent1"/>
                        </a:solidFill>
                        <a:effectLst/>
                      </a:endParaRPr>
                    </a:p>
                    <a:p>
                      <a:pPr marR="107950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n-GB" sz="1600" b="1" kern="0" dirty="0">
                          <a:solidFill>
                            <a:schemeClr val="accent1"/>
                          </a:solidFill>
                          <a:effectLst/>
                        </a:rPr>
                        <a:t>On Zoom: </a:t>
                      </a:r>
                    </a:p>
                    <a:p>
                      <a:pPr marR="107950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n-GB" sz="1600" kern="0" dirty="0">
                          <a:solidFill>
                            <a:schemeClr val="accent1"/>
                          </a:solidFill>
                          <a:effectLst/>
                        </a:rPr>
                        <a:t>Module 4 Live Session</a:t>
                      </a:r>
                      <a:endParaRPr lang="fr-FR" sz="1600" kern="0" dirty="0">
                        <a:solidFill>
                          <a:schemeClr val="accent1"/>
                        </a:solidFill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600" dirty="0">
                          <a:solidFill>
                            <a:schemeClr val="accent1"/>
                          </a:solidFill>
                          <a:effectLst/>
                        </a:rPr>
                        <a:t> </a:t>
                      </a:r>
                      <a:endParaRPr lang="fr-FR" sz="1600" dirty="0">
                        <a:solidFill>
                          <a:schemeClr val="accent1"/>
                        </a:solidFill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de-AT" sz="1600" b="1" dirty="0">
                          <a:solidFill>
                            <a:schemeClr val="accent1"/>
                          </a:solidFill>
                          <a:effectLst/>
                        </a:rPr>
                        <a:t>2 December 2021</a:t>
                      </a:r>
                      <a:endParaRPr lang="fr-FR" sz="1600" b="1" dirty="0">
                        <a:solidFill>
                          <a:schemeClr val="accent1"/>
                        </a:solidFill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600" b="1" dirty="0">
                          <a:solidFill>
                            <a:schemeClr val="accent1"/>
                          </a:solidFill>
                          <a:effectLst/>
                        </a:rPr>
                        <a:t>09-12am CET</a:t>
                      </a:r>
                      <a:endParaRPr lang="fr-FR" sz="1600" b="1" dirty="0">
                        <a:solidFill>
                          <a:schemeClr val="accent1"/>
                        </a:solidFill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600" dirty="0">
                          <a:solidFill>
                            <a:schemeClr val="accent1"/>
                          </a:solidFill>
                          <a:effectLst/>
                        </a:rPr>
                        <a:t> </a:t>
                      </a:r>
                      <a:endParaRPr lang="fr-FR" sz="1600" dirty="0">
                        <a:solidFill>
                          <a:schemeClr val="accent1"/>
                        </a:solidFill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600" b="1" dirty="0">
                          <a:solidFill>
                            <a:schemeClr val="accent1"/>
                          </a:solidFill>
                          <a:effectLst/>
                        </a:rPr>
                        <a:t>Speakers and facilitators:</a:t>
                      </a:r>
                      <a:endParaRPr lang="fr-FR" sz="1600" b="1" dirty="0">
                        <a:solidFill>
                          <a:schemeClr val="accent1"/>
                        </a:solidFill>
                        <a:effectLst/>
                      </a:endParaRPr>
                    </a:p>
                    <a:p>
                      <a:pPr marL="285750" indent="-285750"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GB" sz="1600" dirty="0">
                          <a:solidFill>
                            <a:schemeClr val="accent1"/>
                          </a:solidFill>
                          <a:effectLst/>
                        </a:rPr>
                        <a:t>Sofia </a:t>
                      </a:r>
                      <a:r>
                        <a:rPr lang="en-GB" sz="1600" dirty="0" err="1">
                          <a:solidFill>
                            <a:schemeClr val="accent1"/>
                          </a:solidFill>
                          <a:effectLst/>
                        </a:rPr>
                        <a:t>Shaginyan</a:t>
                      </a:r>
                      <a:r>
                        <a:rPr lang="en-GB" sz="1600" dirty="0">
                          <a:solidFill>
                            <a:schemeClr val="accent1"/>
                          </a:solidFill>
                          <a:effectLst/>
                        </a:rPr>
                        <a:t>, </a:t>
                      </a:r>
                      <a:br>
                        <a:rPr lang="en-GB" sz="1600" dirty="0">
                          <a:solidFill>
                            <a:schemeClr val="accent1"/>
                          </a:solidFill>
                          <a:effectLst/>
                        </a:rPr>
                      </a:br>
                      <a:r>
                        <a:rPr lang="en-GB" sz="1600" dirty="0" err="1">
                          <a:solidFill>
                            <a:schemeClr val="accent1"/>
                          </a:solidFill>
                          <a:effectLst/>
                        </a:rPr>
                        <a:t>Navstrechu</a:t>
                      </a:r>
                      <a:r>
                        <a:rPr lang="en-GB" sz="1600" dirty="0">
                          <a:solidFill>
                            <a:schemeClr val="accent1"/>
                          </a:solidFill>
                          <a:effectLst/>
                        </a:rPr>
                        <a:t> </a:t>
                      </a:r>
                      <a:r>
                        <a:rPr lang="en-GB" sz="1600" dirty="0" err="1">
                          <a:solidFill>
                            <a:schemeClr val="accent1"/>
                          </a:solidFill>
                          <a:effectLst/>
                        </a:rPr>
                        <a:t>Peremenam</a:t>
                      </a:r>
                      <a:r>
                        <a:rPr lang="en-GB" sz="1600" dirty="0">
                          <a:solidFill>
                            <a:schemeClr val="accent1"/>
                          </a:solidFill>
                          <a:effectLst/>
                        </a:rPr>
                        <a:t> </a:t>
                      </a:r>
                    </a:p>
                    <a:p>
                      <a:pPr marL="285750" indent="-285750"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GB" sz="1600" dirty="0">
                          <a:solidFill>
                            <a:schemeClr val="accent1"/>
                          </a:solidFill>
                          <a:effectLst/>
                        </a:rPr>
                        <a:t>Bennet Barth &amp; Maya </a:t>
                      </a:r>
                      <a:r>
                        <a:rPr lang="en-GB" sz="1600" dirty="0" err="1">
                          <a:solidFill>
                            <a:schemeClr val="accent1"/>
                          </a:solidFill>
                          <a:effectLst/>
                        </a:rPr>
                        <a:t>Volwahsen</a:t>
                      </a:r>
                      <a:r>
                        <a:rPr lang="en-GB" sz="1600" dirty="0">
                          <a:solidFill>
                            <a:schemeClr val="accent1"/>
                          </a:solidFill>
                          <a:effectLst/>
                        </a:rPr>
                        <a:t>, Respond Accelerator,</a:t>
                      </a:r>
                      <a:br>
                        <a:rPr lang="en-GB" sz="1600" dirty="0">
                          <a:solidFill>
                            <a:schemeClr val="accent1"/>
                          </a:solidFill>
                          <a:effectLst/>
                        </a:rPr>
                      </a:br>
                      <a:r>
                        <a:rPr lang="en-GB" sz="1600" dirty="0">
                          <a:solidFill>
                            <a:schemeClr val="accent1"/>
                          </a:solidFill>
                          <a:effectLst/>
                        </a:rPr>
                        <a:t>BMW Foundation</a:t>
                      </a:r>
                    </a:p>
                    <a:p>
                      <a:pPr marL="285750" indent="-285750"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GB" sz="1600" dirty="0">
                          <a:solidFill>
                            <a:schemeClr val="accent1"/>
                          </a:solidFill>
                          <a:effectLst/>
                        </a:rPr>
                        <a:t>Adam Richards, Social</a:t>
                      </a:r>
                      <a:r>
                        <a:rPr lang="en-GB" sz="1600" baseline="0" dirty="0">
                          <a:solidFill>
                            <a:schemeClr val="accent1"/>
                          </a:solidFill>
                          <a:effectLst/>
                        </a:rPr>
                        <a:t> </a:t>
                      </a:r>
                      <a:r>
                        <a:rPr lang="en-GB" sz="1600" dirty="0">
                          <a:solidFill>
                            <a:schemeClr val="accent1"/>
                          </a:solidFill>
                          <a:effectLst/>
                        </a:rPr>
                        <a:t>Value UK</a:t>
                      </a:r>
                    </a:p>
                    <a:p>
                      <a:pPr marL="285750" lvl="0" indent="-285750"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GB" sz="1600" dirty="0">
                          <a:solidFill>
                            <a:schemeClr val="accent1"/>
                          </a:solidFill>
                          <a:effectLst/>
                        </a:rPr>
                        <a:t>Sara Seganti, EVPA</a:t>
                      </a:r>
                    </a:p>
                    <a:p>
                      <a:pPr marL="285750" lvl="0" indent="-285750"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GB" sz="1600" dirty="0">
                          <a:solidFill>
                            <a:schemeClr val="accent1"/>
                          </a:solidFill>
                          <a:effectLst/>
                        </a:rPr>
                        <a:t>Florian Tuder, EVPA</a:t>
                      </a:r>
                      <a:endParaRPr lang="fr-FR" sz="1600" b="1" kern="0" dirty="0">
                        <a:solidFill>
                          <a:schemeClr val="accent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8018" marR="58018" marT="30621" marB="30621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Symbol"/>
                        <a:buNone/>
                        <a:tabLst/>
                        <a:defRPr/>
                      </a:pPr>
                      <a:r>
                        <a:rPr lang="de-AT" sz="1800" dirty="0">
                          <a:solidFill>
                            <a:schemeClr val="accent1"/>
                          </a:solidFill>
                          <a:effectLst/>
                        </a:rPr>
                        <a:t>Preparation for the live session and assessment of comprehension</a:t>
                      </a:r>
                      <a:endParaRPr lang="en-GB" sz="1800" dirty="0">
                        <a:solidFill>
                          <a:schemeClr val="accent1"/>
                        </a:solidFill>
                        <a:effectLst/>
                      </a:endParaRPr>
                    </a:p>
                    <a:p>
                      <a:pPr marL="0" lvl="0" indent="0">
                        <a:spcAft>
                          <a:spcPts val="0"/>
                        </a:spcAft>
                        <a:buFont typeface="Symbol"/>
                        <a:buNone/>
                      </a:pPr>
                      <a:endParaRPr lang="de-AT" sz="1800" b="1" dirty="0">
                        <a:solidFill>
                          <a:schemeClr val="accent1"/>
                        </a:solidFill>
                        <a:effectLst/>
                      </a:endParaRPr>
                    </a:p>
                    <a:p>
                      <a:pPr marL="0" lvl="0" indent="0">
                        <a:spcAft>
                          <a:spcPts val="0"/>
                        </a:spcAft>
                        <a:buFont typeface="Symbol"/>
                        <a:buNone/>
                      </a:pPr>
                      <a:endParaRPr lang="en-GB" sz="1800" b="1" dirty="0">
                        <a:solidFill>
                          <a:schemeClr val="accent1"/>
                        </a:solidFill>
                        <a:effectLst/>
                      </a:endParaRPr>
                    </a:p>
                    <a:p>
                      <a:pPr marL="285750" lvl="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800" kern="1200" dirty="0">
                          <a:solidFill>
                            <a:schemeClr val="accen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Reflections on measuring and managing impact from the funders’ perspective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en-GB" sz="1800" kern="1200" dirty="0">
                        <a:solidFill>
                          <a:schemeClr val="accen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800" kern="1200" dirty="0">
                          <a:solidFill>
                            <a:schemeClr val="accen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Examples from practice – two investors </a:t>
                      </a:r>
                      <a:r>
                        <a:rPr lang="en-GB" sz="1800" i="1" kern="1200" dirty="0">
                          <a:solidFill>
                            <a:schemeClr val="accen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for</a:t>
                      </a:r>
                      <a:r>
                        <a:rPr lang="en-GB" sz="1800" kern="1200" dirty="0">
                          <a:solidFill>
                            <a:schemeClr val="accen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impact will showcase how to measure and manage impact. 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en-GB" sz="1800" kern="1200" dirty="0">
                        <a:solidFill>
                          <a:schemeClr val="accen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457200" lvl="1" indent="0">
                        <a:buFont typeface="Arial" panose="020B0604020202020204" pitchFamily="34" charset="0"/>
                        <a:buNone/>
                      </a:pPr>
                      <a:r>
                        <a:rPr lang="fr-BE" sz="1800" i="1" kern="1200" dirty="0">
                          <a:solidFill>
                            <a:schemeClr val="accen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Sofia </a:t>
                      </a:r>
                      <a:r>
                        <a:rPr lang="fr-BE" sz="1800" i="1" kern="1200" dirty="0" err="1">
                          <a:solidFill>
                            <a:schemeClr val="accen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Shaginyan</a:t>
                      </a:r>
                      <a:r>
                        <a:rPr lang="fr-BE" sz="1800" i="1" kern="1200" dirty="0">
                          <a:solidFill>
                            <a:schemeClr val="accen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</a:p>
                    <a:p>
                      <a:pPr marL="457200" lvl="1" indent="0">
                        <a:buFont typeface="Arial" panose="020B0604020202020204" pitchFamily="34" charset="0"/>
                        <a:buNone/>
                      </a:pPr>
                      <a:r>
                        <a:rPr lang="fr-BE" sz="1800" i="1" kern="1200" dirty="0" err="1">
                          <a:solidFill>
                            <a:schemeClr val="accen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Navstrechu</a:t>
                      </a:r>
                      <a:r>
                        <a:rPr lang="fr-BE" sz="1800" i="1" kern="1200" dirty="0">
                          <a:solidFill>
                            <a:schemeClr val="accen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BE" sz="1800" i="1" kern="1200" dirty="0" err="1">
                          <a:solidFill>
                            <a:schemeClr val="accen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Peremenam</a:t>
                      </a:r>
                      <a:r>
                        <a:rPr lang="fr-BE" sz="1800" i="1" kern="1200" dirty="0">
                          <a:solidFill>
                            <a:schemeClr val="accen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marL="457200" lvl="1" indent="0">
                        <a:buFont typeface="Arial" panose="020B0604020202020204" pitchFamily="34" charset="0"/>
                        <a:buNone/>
                      </a:pPr>
                      <a:endParaRPr lang="fr-BE" sz="1800" i="1" kern="1200" dirty="0">
                        <a:solidFill>
                          <a:schemeClr val="accen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457200" lvl="1" indent="0">
                        <a:buFont typeface="Arial" panose="020B0604020202020204" pitchFamily="34" charset="0"/>
                        <a:buNone/>
                      </a:pPr>
                      <a:r>
                        <a:rPr lang="fr-BE" sz="1800" i="1" kern="1200" dirty="0">
                          <a:solidFill>
                            <a:schemeClr val="accen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Bennet Barth &amp; Maya </a:t>
                      </a:r>
                      <a:r>
                        <a:rPr lang="fr-BE" sz="1800" i="1" kern="1200" dirty="0" err="1">
                          <a:solidFill>
                            <a:schemeClr val="accen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Volwahsen</a:t>
                      </a:r>
                      <a:r>
                        <a:rPr lang="fr-BE" sz="1800" i="1" kern="1200" dirty="0">
                          <a:solidFill>
                            <a:schemeClr val="accen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</a:p>
                    <a:p>
                      <a:pPr marL="457200" lvl="1" indent="0">
                        <a:buFont typeface="Arial" panose="020B0604020202020204" pitchFamily="34" charset="0"/>
                        <a:buNone/>
                      </a:pPr>
                      <a:r>
                        <a:rPr lang="fr-BE" sz="1800" i="1" kern="1200" dirty="0" err="1">
                          <a:solidFill>
                            <a:schemeClr val="accen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Respond</a:t>
                      </a:r>
                      <a:r>
                        <a:rPr lang="fr-BE" sz="1800" i="1" kern="1200" dirty="0">
                          <a:solidFill>
                            <a:schemeClr val="accen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Accelerator - BMW Foundation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en-GB" sz="1800" kern="1200" dirty="0">
                        <a:solidFill>
                          <a:schemeClr val="accen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800" kern="1200" dirty="0">
                          <a:solidFill>
                            <a:schemeClr val="accen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Conclusions, Q&amp;A, and wrap-up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800" b="0" dirty="0">
                          <a:solidFill>
                            <a:schemeClr val="accent1"/>
                          </a:solidFill>
                          <a:effectLst/>
                        </a:rPr>
                        <a:t> </a:t>
                      </a:r>
                      <a:endParaRPr lang="fr-FR" sz="1800" b="0" dirty="0">
                        <a:solidFill>
                          <a:schemeClr val="accent1"/>
                        </a:solidFill>
                        <a:effectLst/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58018" marR="58018" marT="30621" marB="30621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8588302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8E21DC7B-2DD9-4D9D-B7C3-1C03C90D0A67}"/>
              </a:ext>
            </a:extLst>
          </p:cNvPr>
          <p:cNvSpPr txBox="1">
            <a:spLocks/>
          </p:cNvSpPr>
          <p:nvPr/>
        </p:nvSpPr>
        <p:spPr>
          <a:xfrm>
            <a:off x="435980" y="2028824"/>
            <a:ext cx="10970685" cy="3571875"/>
          </a:xfrm>
          <a:prstGeom prst="rect">
            <a:avLst/>
          </a:prstGeom>
        </p:spPr>
        <p:txBody>
          <a:bodyPr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altLang="en-US" sz="2400" dirty="0">
                <a:solidFill>
                  <a:srgbClr val="2B5293"/>
                </a:solidFill>
                <a:latin typeface="+mj-lt"/>
                <a:ea typeface="Roboto Light" charset="0"/>
                <a:cs typeface="Roboto Light" charset="0"/>
              </a:rPr>
              <a:t>Have a </a:t>
            </a:r>
            <a:r>
              <a:rPr lang="en-GB" altLang="en-US" sz="2400" b="1" dirty="0">
                <a:solidFill>
                  <a:srgbClr val="2B5293"/>
                </a:solidFill>
                <a:latin typeface="+mj-lt"/>
                <a:ea typeface="Roboto Light" charset="0"/>
                <a:cs typeface="Roboto Light" charset="0"/>
              </a:rPr>
              <a:t>practical understanding </a:t>
            </a:r>
            <a:r>
              <a:rPr lang="en-GB" altLang="en-US" sz="2400" dirty="0">
                <a:solidFill>
                  <a:srgbClr val="2B5293"/>
                </a:solidFill>
                <a:latin typeface="+mj-lt"/>
                <a:ea typeface="Roboto Light" charset="0"/>
                <a:cs typeface="Roboto Light" charset="0"/>
              </a:rPr>
              <a:t>of impact measurement frameworks and their implementation</a:t>
            </a:r>
          </a:p>
          <a:p>
            <a:endParaRPr lang="en-GB" altLang="en-US" sz="2400" dirty="0">
              <a:solidFill>
                <a:srgbClr val="2B5293"/>
              </a:solidFill>
              <a:latin typeface="+mj-lt"/>
              <a:ea typeface="Roboto Light" charset="0"/>
              <a:cs typeface="Roboto Light" charset="0"/>
            </a:endParaRPr>
          </a:p>
          <a:p>
            <a:r>
              <a:rPr lang="en-GB" altLang="en-US" sz="2400" dirty="0">
                <a:solidFill>
                  <a:srgbClr val="2B5293"/>
                </a:solidFill>
                <a:latin typeface="+mj-lt"/>
                <a:ea typeface="Roboto Light" charset="0"/>
                <a:cs typeface="Roboto Light" charset="0"/>
              </a:rPr>
              <a:t>Understand what it means to </a:t>
            </a:r>
            <a:r>
              <a:rPr lang="en-GB" altLang="en-US" sz="2400" b="1" dirty="0">
                <a:solidFill>
                  <a:srgbClr val="2B5293"/>
                </a:solidFill>
                <a:latin typeface="+mj-lt"/>
                <a:ea typeface="Roboto Light" charset="0"/>
                <a:cs typeface="Roboto Light" charset="0"/>
              </a:rPr>
              <a:t>set goals at SPO level </a:t>
            </a:r>
            <a:r>
              <a:rPr lang="en-GB" altLang="en-US" sz="2400" dirty="0">
                <a:solidFill>
                  <a:srgbClr val="2B5293"/>
                </a:solidFill>
                <a:latin typeface="+mj-lt"/>
                <a:ea typeface="Roboto Light" charset="0"/>
                <a:cs typeface="Roboto Light" charset="0"/>
              </a:rPr>
              <a:t>and to monitor them</a:t>
            </a:r>
          </a:p>
          <a:p>
            <a:endParaRPr lang="en-GB" altLang="en-US" sz="2400" dirty="0">
              <a:solidFill>
                <a:srgbClr val="2B5293"/>
              </a:solidFill>
              <a:latin typeface="+mj-lt"/>
              <a:ea typeface="Roboto Light" charset="0"/>
              <a:cs typeface="Roboto Light" charset="0"/>
            </a:endParaRPr>
          </a:p>
          <a:p>
            <a:r>
              <a:rPr lang="en-GB" altLang="en-US" sz="2400" dirty="0">
                <a:solidFill>
                  <a:srgbClr val="2B5293"/>
                </a:solidFill>
                <a:latin typeface="+mj-lt"/>
                <a:ea typeface="Roboto Light" charset="0"/>
                <a:cs typeface="Roboto Light" charset="0"/>
              </a:rPr>
              <a:t>Reflect on </a:t>
            </a:r>
            <a:r>
              <a:rPr lang="en-GB" altLang="en-US" sz="2400" b="1" dirty="0">
                <a:solidFill>
                  <a:srgbClr val="2B5293"/>
                </a:solidFill>
                <a:latin typeface="+mj-lt"/>
                <a:ea typeface="Roboto Light" charset="0"/>
                <a:cs typeface="Roboto Light" charset="0"/>
              </a:rPr>
              <a:t>consequences at the SPO level</a:t>
            </a:r>
            <a:r>
              <a:rPr lang="en-GB" altLang="en-US" sz="2400" dirty="0">
                <a:solidFill>
                  <a:srgbClr val="2B5293"/>
                </a:solidFill>
                <a:latin typeface="+mj-lt"/>
                <a:ea typeface="Roboto Light" charset="0"/>
                <a:cs typeface="Roboto Light" charset="0"/>
              </a:rPr>
              <a:t>: who changes, how they change and how can measure this change?</a:t>
            </a:r>
          </a:p>
          <a:p>
            <a:endParaRPr lang="en-GB" altLang="en-US" sz="2400" dirty="0">
              <a:solidFill>
                <a:srgbClr val="2B5293"/>
              </a:solidFill>
              <a:latin typeface="+mj-lt"/>
              <a:ea typeface="Roboto Light" charset="0"/>
              <a:cs typeface="Roboto Light" charset="0"/>
            </a:endParaRPr>
          </a:p>
          <a:p>
            <a:r>
              <a:rPr lang="en-GB" altLang="en-US" sz="2400" dirty="0">
                <a:solidFill>
                  <a:srgbClr val="2B5293"/>
                </a:solidFill>
                <a:latin typeface="+mj-lt"/>
                <a:ea typeface="Roboto Light" charset="0"/>
                <a:cs typeface="Roboto Light" charset="0"/>
              </a:rPr>
              <a:t>Understand the importance of </a:t>
            </a:r>
            <a:r>
              <a:rPr lang="en-GB" altLang="en-US" sz="2400" b="1" dirty="0">
                <a:solidFill>
                  <a:srgbClr val="2B5293"/>
                </a:solidFill>
                <a:latin typeface="+mj-lt"/>
                <a:ea typeface="Roboto Light" charset="0"/>
                <a:cs typeface="Roboto Light" charset="0"/>
              </a:rPr>
              <a:t>managing impact </a:t>
            </a:r>
            <a:endParaRPr lang="en-GB" altLang="en-US" sz="2400" dirty="0">
              <a:solidFill>
                <a:srgbClr val="2B5293"/>
              </a:solidFill>
              <a:latin typeface="+mj-lt"/>
              <a:ea typeface="Roboto Light" charset="0"/>
              <a:cs typeface="Roboto Light" charset="0"/>
            </a:endParaRPr>
          </a:p>
        </p:txBody>
      </p:sp>
      <p:pic>
        <p:nvPicPr>
          <p:cNvPr id="8" name="Picture 2">
            <a:extLst>
              <a:ext uri="{FF2B5EF4-FFF2-40B4-BE49-F238E27FC236}">
                <a16:creationId xmlns:a16="http://schemas.microsoft.com/office/drawing/2014/main" id="{6C242152-8F83-4CBB-86BF-EDB3BF95D9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874223" y="0"/>
            <a:ext cx="6532442" cy="17898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4477613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2C5F3056-EADE-49BE-B399-06C5CCED8AC4}"/>
              </a:ext>
            </a:extLst>
          </p:cNvPr>
          <p:cNvSpPr txBox="1">
            <a:spLocks/>
          </p:cNvSpPr>
          <p:nvPr/>
        </p:nvSpPr>
        <p:spPr>
          <a:xfrm>
            <a:off x="698500" y="2000250"/>
            <a:ext cx="10972800" cy="3485669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altLang="en-US" sz="2400" dirty="0">
                <a:solidFill>
                  <a:srgbClr val="2B5293"/>
                </a:solidFill>
                <a:ea typeface="Roboto Light" charset="0"/>
                <a:cs typeface="Roboto Light" charset="0"/>
              </a:rPr>
              <a:t>Have a practical understanding of what is it to </a:t>
            </a:r>
            <a:r>
              <a:rPr lang="en-GB" altLang="en-US" sz="2400" b="1" dirty="0">
                <a:solidFill>
                  <a:srgbClr val="2B5293"/>
                </a:solidFill>
                <a:ea typeface="Roboto Light" charset="0"/>
                <a:cs typeface="Roboto Light" charset="0"/>
              </a:rPr>
              <a:t>set up an impact measurement system at the BSO’s level</a:t>
            </a:r>
            <a:r>
              <a:rPr lang="en-GB" altLang="en-US" sz="2400" dirty="0">
                <a:solidFill>
                  <a:srgbClr val="2B5293"/>
                </a:solidFill>
                <a:ea typeface="Roboto Light" charset="0"/>
                <a:cs typeface="Roboto Light" charset="0"/>
              </a:rPr>
              <a:t> and to manage it at </a:t>
            </a:r>
            <a:r>
              <a:rPr lang="en-GB" altLang="en-US" sz="2400" b="1" dirty="0">
                <a:solidFill>
                  <a:srgbClr val="2B5293"/>
                </a:solidFill>
                <a:ea typeface="Roboto Light" charset="0"/>
                <a:cs typeface="Roboto Light" charset="0"/>
              </a:rPr>
              <a:t>the portfolio level</a:t>
            </a:r>
          </a:p>
          <a:p>
            <a:endParaRPr lang="en-GB" altLang="en-US" sz="2400" dirty="0">
              <a:solidFill>
                <a:srgbClr val="2B5293"/>
              </a:solidFill>
              <a:ea typeface="Roboto Light" charset="0"/>
              <a:cs typeface="Roboto Light" charset="0"/>
            </a:endParaRPr>
          </a:p>
          <a:p>
            <a:r>
              <a:rPr lang="en-GB" altLang="en-US" sz="2400" dirty="0">
                <a:solidFill>
                  <a:srgbClr val="2B5293"/>
                </a:solidFill>
                <a:ea typeface="Roboto Light" charset="0"/>
                <a:cs typeface="Roboto Light" charset="0"/>
              </a:rPr>
              <a:t>Gain confidence to be able to </a:t>
            </a:r>
            <a:r>
              <a:rPr lang="en-GB" altLang="en-US" sz="2400" b="1" dirty="0">
                <a:solidFill>
                  <a:srgbClr val="2B5293"/>
                </a:solidFill>
                <a:ea typeface="Roboto Light" charset="0"/>
                <a:cs typeface="Roboto Light" charset="0"/>
              </a:rPr>
              <a:t>use data on social impact to make changes </a:t>
            </a:r>
            <a:r>
              <a:rPr lang="en-GB" altLang="en-US" sz="2400" dirty="0">
                <a:solidFill>
                  <a:srgbClr val="2B5293"/>
                </a:solidFill>
                <a:ea typeface="Roboto Light" charset="0"/>
                <a:cs typeface="Roboto Light" charset="0"/>
              </a:rPr>
              <a:t>in activities to increase social value for people </a:t>
            </a:r>
          </a:p>
          <a:p>
            <a:pPr marL="0" indent="0">
              <a:buNone/>
            </a:pPr>
            <a:endParaRPr lang="en-GB" altLang="en-US" sz="2400" dirty="0">
              <a:solidFill>
                <a:srgbClr val="2B5293"/>
              </a:solidFill>
              <a:ea typeface="Roboto Light" charset="0"/>
              <a:cs typeface="Roboto Light" charset="0"/>
            </a:endParaRP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9E41E79F-FF2F-49AF-A257-E85A1DF2BE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874223" y="0"/>
            <a:ext cx="6532442" cy="17898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4671000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352312-A1A4-4418-B573-4A28D0CAF6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600" dirty="0"/>
              <a:t>What do we mean by </a:t>
            </a:r>
            <a:br>
              <a:rPr lang="en-GB" sz="3600" dirty="0"/>
            </a:br>
            <a:r>
              <a:rPr lang="en-GB" sz="3600" dirty="0"/>
              <a:t>value, impact and management?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3EE4001-1881-4D29-A43C-F85368C731A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r>
              <a:rPr lang="de-AT" dirty="0"/>
              <a:t>Adam Richards, Social Value International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5111348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5C70307E-8DDB-42E4-89BF-24B046694D9E}"/>
              </a:ext>
            </a:extLst>
          </p:cNvPr>
          <p:cNvSpPr>
            <a:spLocks noGrp="1"/>
          </p:cNvSpPr>
          <p:nvPr>
            <p:ph type="body" idx="11"/>
          </p:nvPr>
        </p:nvSpPr>
        <p:spPr/>
        <p:txBody>
          <a:bodyPr>
            <a:noAutofit/>
          </a:bodyPr>
          <a:lstStyle/>
          <a:p>
            <a:r>
              <a:rPr lang="de-AT" sz="1800" dirty="0"/>
              <a:t>What do we mean by...</a:t>
            </a:r>
            <a:endParaRPr lang="en-GB" sz="1800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2C012F1-BF4A-47BB-8791-464C447E9B94}"/>
              </a:ext>
            </a:extLst>
          </p:cNvPr>
          <p:cNvSpPr/>
          <p:nvPr/>
        </p:nvSpPr>
        <p:spPr>
          <a:xfrm>
            <a:off x="711382" y="1182231"/>
            <a:ext cx="3995684" cy="2246769"/>
          </a:xfrm>
          <a:prstGeom prst="rect">
            <a:avLst/>
          </a:prstGeom>
          <a:solidFill>
            <a:srgbClr val="E46B5C"/>
          </a:solidFill>
        </p:spPr>
        <p:txBody>
          <a:bodyPr wrap="square">
            <a:spAutoFit/>
          </a:bodyPr>
          <a:lstStyle/>
          <a:p>
            <a:pPr lvl="0"/>
            <a:r>
              <a:rPr lang="en-GB" sz="2000" b="1" dirty="0">
                <a:solidFill>
                  <a:schemeClr val="bg1"/>
                </a:solidFill>
                <a:ea typeface="Roboto Light" charset="0"/>
                <a:cs typeface="Roboto Light" charset="0"/>
              </a:rPr>
              <a:t>IMPACT</a:t>
            </a:r>
          </a:p>
          <a:p>
            <a:pPr lvl="0"/>
            <a:endParaRPr lang="de-AT" sz="2000" dirty="0">
              <a:solidFill>
                <a:schemeClr val="bg1"/>
              </a:solidFill>
              <a:ea typeface="Roboto Light" charset="0"/>
              <a:cs typeface="Roboto Light" charset="0"/>
            </a:endParaRPr>
          </a:p>
          <a:p>
            <a:pPr lvl="0"/>
            <a:endParaRPr lang="de-AT" sz="2000" dirty="0">
              <a:solidFill>
                <a:schemeClr val="bg1"/>
              </a:solidFill>
              <a:ea typeface="Roboto Light" charset="0"/>
              <a:cs typeface="Roboto Light" charset="0"/>
            </a:endParaRPr>
          </a:p>
          <a:p>
            <a:pPr lvl="0"/>
            <a:endParaRPr lang="en-GB" sz="2000" dirty="0">
              <a:solidFill>
                <a:schemeClr val="bg1"/>
              </a:solidFill>
              <a:ea typeface="Roboto Light" charset="0"/>
              <a:cs typeface="Roboto Light" charset="0"/>
            </a:endParaRPr>
          </a:p>
          <a:p>
            <a:pPr lvl="0"/>
            <a:r>
              <a:rPr lang="en-GB" sz="2000" dirty="0">
                <a:solidFill>
                  <a:schemeClr val="bg1"/>
                </a:solidFill>
                <a:ea typeface="Roboto Light" charset="0"/>
                <a:cs typeface="Roboto Light" charset="0"/>
              </a:rPr>
              <a:t>The amount of change in people’s lives that is a result of the activities</a:t>
            </a:r>
            <a:endParaRPr lang="fr-FR" sz="2000" dirty="0">
              <a:solidFill>
                <a:schemeClr val="bg1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A9D8B86-C261-46CD-92BA-D1387C224E7E}"/>
              </a:ext>
            </a:extLst>
          </p:cNvPr>
          <p:cNvSpPr/>
          <p:nvPr/>
        </p:nvSpPr>
        <p:spPr>
          <a:xfrm>
            <a:off x="4846170" y="1197622"/>
            <a:ext cx="3995684" cy="2246769"/>
          </a:xfrm>
          <a:prstGeom prst="rect">
            <a:avLst/>
          </a:prstGeom>
          <a:solidFill>
            <a:srgbClr val="AE5E6D"/>
          </a:solidFill>
        </p:spPr>
        <p:txBody>
          <a:bodyPr wrap="square">
            <a:spAutoFit/>
          </a:bodyPr>
          <a:lstStyle/>
          <a:p>
            <a:r>
              <a:rPr lang="en-GB" sz="2000" b="1" dirty="0">
                <a:solidFill>
                  <a:schemeClr val="bg1"/>
                </a:solidFill>
                <a:ea typeface="Roboto Light" charset="0"/>
                <a:cs typeface="Roboto Light" charset="0"/>
              </a:rPr>
              <a:t>VALUE</a:t>
            </a:r>
          </a:p>
          <a:p>
            <a:endParaRPr lang="de-AT" sz="2000" dirty="0">
              <a:solidFill>
                <a:schemeClr val="bg1"/>
              </a:solidFill>
              <a:ea typeface="Roboto Light" charset="0"/>
              <a:cs typeface="Roboto Light" charset="0"/>
            </a:endParaRPr>
          </a:p>
          <a:p>
            <a:endParaRPr lang="de-AT" sz="2000" dirty="0">
              <a:solidFill>
                <a:schemeClr val="bg1"/>
              </a:solidFill>
              <a:ea typeface="Roboto Light" charset="0"/>
              <a:cs typeface="Roboto Light" charset="0"/>
            </a:endParaRPr>
          </a:p>
          <a:p>
            <a:endParaRPr lang="de-AT" sz="2000" dirty="0">
              <a:solidFill>
                <a:schemeClr val="bg1"/>
              </a:solidFill>
              <a:ea typeface="Roboto Light" charset="0"/>
              <a:cs typeface="Roboto Light" charset="0"/>
            </a:endParaRPr>
          </a:p>
          <a:p>
            <a:endParaRPr lang="en-GB" sz="2000" dirty="0">
              <a:solidFill>
                <a:schemeClr val="bg1"/>
              </a:solidFill>
              <a:ea typeface="Roboto Light" charset="0"/>
              <a:cs typeface="Roboto Light" charset="0"/>
            </a:endParaRPr>
          </a:p>
          <a:p>
            <a:r>
              <a:rPr lang="en-GB" sz="2000" dirty="0">
                <a:solidFill>
                  <a:schemeClr val="bg1"/>
                </a:solidFill>
                <a:ea typeface="Roboto Light" charset="0"/>
                <a:cs typeface="Roboto Light" charset="0"/>
              </a:rPr>
              <a:t>Relative importance of different changes 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1EDFD68-DCFF-4447-A96C-F79E60630EAD}"/>
              </a:ext>
            </a:extLst>
          </p:cNvPr>
          <p:cNvSpPr/>
          <p:nvPr/>
        </p:nvSpPr>
        <p:spPr>
          <a:xfrm>
            <a:off x="711383" y="3604529"/>
            <a:ext cx="3995684" cy="2246769"/>
          </a:xfrm>
          <a:prstGeom prst="rect">
            <a:avLst/>
          </a:prstGeom>
          <a:solidFill>
            <a:srgbClr val="7F5B82"/>
          </a:solidFill>
        </p:spPr>
        <p:txBody>
          <a:bodyPr wrap="square">
            <a:spAutoFit/>
          </a:bodyPr>
          <a:lstStyle/>
          <a:p>
            <a:r>
              <a:rPr lang="en-GB" sz="2000" b="1" dirty="0">
                <a:solidFill>
                  <a:schemeClr val="bg1"/>
                </a:solidFill>
              </a:rPr>
              <a:t>MANAGE</a:t>
            </a:r>
          </a:p>
          <a:p>
            <a:r>
              <a:rPr lang="en-GB" sz="2000" dirty="0">
                <a:solidFill>
                  <a:schemeClr val="bg1"/>
                </a:solidFill>
              </a:rPr>
              <a:t> </a:t>
            </a:r>
          </a:p>
          <a:p>
            <a:endParaRPr lang="de-AT" sz="2000" dirty="0">
              <a:solidFill>
                <a:schemeClr val="bg1"/>
              </a:solidFill>
            </a:endParaRPr>
          </a:p>
          <a:p>
            <a:endParaRPr lang="en-GB" sz="2000" dirty="0">
              <a:solidFill>
                <a:schemeClr val="bg1"/>
              </a:solidFill>
            </a:endParaRPr>
          </a:p>
          <a:p>
            <a:r>
              <a:rPr lang="en-GB" sz="2000" dirty="0">
                <a:solidFill>
                  <a:schemeClr val="bg1"/>
                </a:solidFill>
              </a:rPr>
              <a:t>Do things to increase positive changes &amp; reduce  negative changes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FE4A2E2-DB75-4088-BAFA-966B7C46A183}"/>
              </a:ext>
            </a:extLst>
          </p:cNvPr>
          <p:cNvSpPr/>
          <p:nvPr/>
        </p:nvSpPr>
        <p:spPr>
          <a:xfrm>
            <a:off x="4846171" y="3604529"/>
            <a:ext cx="3995683" cy="2246769"/>
          </a:xfrm>
          <a:prstGeom prst="rect">
            <a:avLst/>
          </a:prstGeom>
          <a:solidFill>
            <a:srgbClr val="2B5293"/>
          </a:solidFill>
        </p:spPr>
        <p:txBody>
          <a:bodyPr wrap="square">
            <a:spAutoFit/>
          </a:bodyPr>
          <a:lstStyle/>
          <a:p>
            <a:r>
              <a:rPr lang="en-GB" sz="2000" b="1" dirty="0">
                <a:solidFill>
                  <a:schemeClr val="bg1"/>
                </a:solidFill>
              </a:rPr>
              <a:t>MAXIMISE</a:t>
            </a:r>
          </a:p>
          <a:p>
            <a:endParaRPr lang="de-AT" sz="2000" dirty="0">
              <a:solidFill>
                <a:schemeClr val="bg1"/>
              </a:solidFill>
            </a:endParaRPr>
          </a:p>
          <a:p>
            <a:endParaRPr lang="de-AT" sz="2000" dirty="0">
              <a:solidFill>
                <a:schemeClr val="bg1"/>
              </a:solidFill>
            </a:endParaRPr>
          </a:p>
          <a:p>
            <a:endParaRPr lang="de-AT" sz="2000" dirty="0">
              <a:solidFill>
                <a:schemeClr val="bg1"/>
              </a:solidFill>
            </a:endParaRPr>
          </a:p>
          <a:p>
            <a:endParaRPr lang="en-GB" sz="2000" dirty="0">
              <a:solidFill>
                <a:schemeClr val="bg1"/>
              </a:solidFill>
            </a:endParaRPr>
          </a:p>
          <a:p>
            <a:r>
              <a:rPr lang="en-GB" sz="2000" dirty="0">
                <a:solidFill>
                  <a:schemeClr val="bg1"/>
                </a:solidFill>
              </a:rPr>
              <a:t>Make changes in an attempt to create as much value as possible</a:t>
            </a:r>
          </a:p>
        </p:txBody>
      </p:sp>
    </p:spTree>
    <p:extLst>
      <p:ext uri="{BB962C8B-B14F-4D97-AF65-F5344CB8AC3E}">
        <p14:creationId xmlns:p14="http://schemas.microsoft.com/office/powerpoint/2010/main" val="2624759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5319399-B2A1-4381-961B-DB3A36DFC983}"/>
              </a:ext>
            </a:extLst>
          </p:cNvPr>
          <p:cNvSpPr>
            <a:spLocks noGrp="1"/>
          </p:cNvSpPr>
          <p:nvPr>
            <p:ph type="body" idx="11"/>
          </p:nvPr>
        </p:nvSpPr>
        <p:spPr/>
        <p:txBody>
          <a:bodyPr/>
          <a:lstStyle/>
          <a:p>
            <a:r>
              <a:rPr lang="de-AT" dirty="0"/>
              <a:t>Why do we do it?</a:t>
            </a:r>
            <a:endParaRPr lang="en-GB" dirty="0"/>
          </a:p>
        </p:txBody>
      </p:sp>
      <p:sp>
        <p:nvSpPr>
          <p:cNvPr id="4" name="Text Box 3">
            <a:extLst>
              <a:ext uri="{FF2B5EF4-FFF2-40B4-BE49-F238E27FC236}">
                <a16:creationId xmlns:a16="http://schemas.microsoft.com/office/drawing/2014/main" id="{4C3A524D-D5E1-499D-9EBC-8DCCB4E8EF3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5907" y="1316765"/>
            <a:ext cx="1358900" cy="13546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17" tIns="60958" rIns="121917" bIns="60958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GB" altLang="en-US" sz="8000" dirty="0">
                <a:solidFill>
                  <a:srgbClr val="AE5E6D"/>
                </a:solidFill>
                <a:latin typeface="Berlin Sans FB Demi" panose="020E0802020502020306" pitchFamily="34" charset="0"/>
                <a:ea typeface="Roboto Light" panose="02000000000000000000" pitchFamily="2" charset="0"/>
                <a:cs typeface="Roboto Light" panose="02000000000000000000" pitchFamily="2" charset="0"/>
              </a:rPr>
              <a:t>M</a:t>
            </a:r>
            <a:endParaRPr lang="en-US" altLang="en-US" sz="8000" dirty="0">
              <a:solidFill>
                <a:srgbClr val="AE5E6D"/>
              </a:solidFill>
              <a:latin typeface="Berlin Sans FB Demi" panose="020E0802020502020306" pitchFamily="34" charset="0"/>
              <a:ea typeface="Roboto Light" panose="02000000000000000000" pitchFamily="2" charset="0"/>
              <a:cs typeface="Roboto Light" panose="02000000000000000000" pitchFamily="2" charset="0"/>
            </a:endParaRPr>
          </a:p>
        </p:txBody>
      </p:sp>
      <p:sp>
        <p:nvSpPr>
          <p:cNvPr id="5" name="Text Box 3">
            <a:extLst>
              <a:ext uri="{FF2B5EF4-FFF2-40B4-BE49-F238E27FC236}">
                <a16:creationId xmlns:a16="http://schemas.microsoft.com/office/drawing/2014/main" id="{436C406D-7B95-4BAF-A227-9DA2405582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5907" y="2648148"/>
            <a:ext cx="1358900" cy="13546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17" tIns="60958" rIns="121917" bIns="60958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GB" altLang="en-US" sz="8000" dirty="0">
                <a:solidFill>
                  <a:srgbClr val="7F5B82"/>
                </a:solidFill>
                <a:latin typeface="Berlin Sans FB Demi" panose="020E0802020502020306" pitchFamily="34" charset="0"/>
                <a:ea typeface="Roboto Light" panose="02000000000000000000" pitchFamily="2" charset="0"/>
                <a:cs typeface="Roboto Light" panose="02000000000000000000" pitchFamily="2" charset="0"/>
              </a:rPr>
              <a:t>M</a:t>
            </a:r>
            <a:endParaRPr lang="en-US" altLang="en-US" sz="8000" dirty="0">
              <a:solidFill>
                <a:srgbClr val="7F5B82"/>
              </a:solidFill>
              <a:latin typeface="Berlin Sans FB Demi" panose="020E0802020502020306" pitchFamily="34" charset="0"/>
              <a:ea typeface="Roboto Light" panose="02000000000000000000" pitchFamily="2" charset="0"/>
              <a:cs typeface="Roboto Light" panose="02000000000000000000" pitchFamily="2" charset="0"/>
            </a:endParaRPr>
          </a:p>
        </p:txBody>
      </p:sp>
      <p:sp>
        <p:nvSpPr>
          <p:cNvPr id="6" name="Text Box 3">
            <a:extLst>
              <a:ext uri="{FF2B5EF4-FFF2-40B4-BE49-F238E27FC236}">
                <a16:creationId xmlns:a16="http://schemas.microsoft.com/office/drawing/2014/main" id="{78EB91EC-C850-4385-8850-024A3495344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5907" y="4002815"/>
            <a:ext cx="1358900" cy="13546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17" tIns="60958" rIns="121917" bIns="60958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GB" altLang="en-US" sz="8000" dirty="0">
                <a:solidFill>
                  <a:srgbClr val="2B5293"/>
                </a:solidFill>
                <a:latin typeface="Berlin Sans FB Demi" panose="020E0802020502020306" pitchFamily="34" charset="0"/>
                <a:ea typeface="Roboto Light" panose="02000000000000000000" pitchFamily="2" charset="0"/>
                <a:cs typeface="Roboto Light" panose="02000000000000000000" pitchFamily="2" charset="0"/>
              </a:rPr>
              <a:t>M</a:t>
            </a:r>
            <a:endParaRPr lang="en-US" altLang="en-US" sz="8000" dirty="0">
              <a:solidFill>
                <a:srgbClr val="2B5293"/>
              </a:solidFill>
              <a:latin typeface="Berlin Sans FB Demi" panose="020E0802020502020306" pitchFamily="34" charset="0"/>
              <a:ea typeface="Roboto Light" panose="02000000000000000000" pitchFamily="2" charset="0"/>
              <a:cs typeface="Roboto Light" panose="02000000000000000000" pitchFamily="2" charset="0"/>
            </a:endParaRPr>
          </a:p>
        </p:txBody>
      </p:sp>
      <p:sp>
        <p:nvSpPr>
          <p:cNvPr id="7" name="TextBox 1">
            <a:extLst>
              <a:ext uri="{FF2B5EF4-FFF2-40B4-BE49-F238E27FC236}">
                <a16:creationId xmlns:a16="http://schemas.microsoft.com/office/drawing/2014/main" id="{67E9D84B-1F5E-4F3E-AF0E-D1D6893FF8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62192" y="1672366"/>
            <a:ext cx="2112433" cy="5847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17" tIns="60958" rIns="121917" bIns="60958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GB" altLang="en-US" sz="3000" dirty="0">
                <a:solidFill>
                  <a:srgbClr val="2B5293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rPr>
              <a:t>measure</a:t>
            </a:r>
            <a:endParaRPr lang="en-US" altLang="en-US" sz="3000" dirty="0">
              <a:solidFill>
                <a:srgbClr val="2B5293"/>
              </a:solidFill>
              <a:latin typeface="+mn-lt"/>
              <a:ea typeface="Roboto Light" panose="02000000000000000000" pitchFamily="2" charset="0"/>
              <a:cs typeface="Roboto Light" panose="02000000000000000000" pitchFamily="2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C2BF3EF-316D-4277-A719-3A5DC30A28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62192" y="2988933"/>
            <a:ext cx="2112433" cy="5847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17" tIns="60958" rIns="121917" bIns="60958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GB" altLang="en-US" sz="3000" dirty="0">
                <a:solidFill>
                  <a:srgbClr val="2B5293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rPr>
              <a:t>manage</a:t>
            </a:r>
            <a:endParaRPr lang="en-US" altLang="en-US" sz="3000" dirty="0">
              <a:solidFill>
                <a:srgbClr val="2B5293"/>
              </a:solidFill>
              <a:latin typeface="+mn-lt"/>
              <a:ea typeface="Roboto Light" panose="02000000000000000000" pitchFamily="2" charset="0"/>
              <a:cs typeface="Roboto Light" panose="02000000000000000000" pitchFamily="2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31A0424-F454-4A8E-A66D-F09D5C983D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32557" y="4343599"/>
            <a:ext cx="2142067" cy="5847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17" tIns="60958" rIns="121917" bIns="60958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GB" altLang="en-US" sz="3000" dirty="0">
                <a:solidFill>
                  <a:srgbClr val="2B5293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rPr>
              <a:t>maximise</a:t>
            </a:r>
            <a:endParaRPr lang="en-US" altLang="en-US" sz="3000" dirty="0">
              <a:solidFill>
                <a:srgbClr val="2B5293"/>
              </a:solidFill>
              <a:latin typeface="+mn-lt"/>
              <a:ea typeface="Roboto Light" panose="02000000000000000000" pitchFamily="2" charset="0"/>
              <a:cs typeface="Roboto Light" panose="02000000000000000000" pitchFamily="2" charset="0"/>
            </a:endParaRPr>
          </a:p>
        </p:txBody>
      </p:sp>
      <p:sp>
        <p:nvSpPr>
          <p:cNvPr id="10" name="TextBox 2">
            <a:extLst>
              <a:ext uri="{FF2B5EF4-FFF2-40B4-BE49-F238E27FC236}">
                <a16:creationId xmlns:a16="http://schemas.microsoft.com/office/drawing/2014/main" id="{0F04428C-E53C-4B44-BEBF-CEFB91F8BD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62457" y="2886339"/>
            <a:ext cx="7488767" cy="8002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17" tIns="60958" rIns="121917" bIns="60958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2200" dirty="0">
                <a:solidFill>
                  <a:srgbClr val="2B5293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rPr>
              <a:t>do things to </a:t>
            </a:r>
            <a:r>
              <a:rPr lang="en-US" altLang="en-US" sz="2200" b="1" dirty="0">
                <a:solidFill>
                  <a:srgbClr val="2B5293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rPr>
              <a:t>increase positive </a:t>
            </a:r>
            <a:r>
              <a:rPr lang="en-US" altLang="en-US" sz="2200" dirty="0">
                <a:solidFill>
                  <a:srgbClr val="2B5293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rPr>
              <a:t>changes and </a:t>
            </a:r>
            <a:r>
              <a:rPr lang="en-US" altLang="en-US" sz="2200" b="1" dirty="0">
                <a:solidFill>
                  <a:srgbClr val="2B5293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rPr>
              <a:t>reduce negative</a:t>
            </a:r>
            <a:r>
              <a:rPr lang="en-US" altLang="en-US" sz="2200" dirty="0">
                <a:solidFill>
                  <a:srgbClr val="2B5293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rPr>
              <a:t> changes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E665B1B-20F4-429B-A4F7-05453B1933B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62458" y="1747877"/>
            <a:ext cx="7488767" cy="4616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1917" tIns="60958" rIns="121917" bIns="60958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2200" dirty="0">
                <a:solidFill>
                  <a:srgbClr val="2B5293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rPr>
              <a:t>find out </a:t>
            </a:r>
            <a:r>
              <a:rPr lang="en-US" altLang="en-US" sz="2200" b="1" dirty="0">
                <a:solidFill>
                  <a:srgbClr val="2B5293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rPr>
              <a:t>how much of a change </a:t>
            </a:r>
            <a:r>
              <a:rPr lang="en-US" altLang="en-US" sz="2200" dirty="0">
                <a:solidFill>
                  <a:srgbClr val="2B5293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rPr>
              <a:t>has occurred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922A269-FC81-4607-8899-DFE76E784A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59742" y="4241006"/>
            <a:ext cx="7636933" cy="8002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17" tIns="60958" rIns="121917" bIns="60958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2200" dirty="0">
                <a:solidFill>
                  <a:srgbClr val="2B5293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rPr>
              <a:t>making as much of a difference as possible </a:t>
            </a:r>
            <a:r>
              <a:rPr lang="en-US" altLang="en-US" sz="2200" b="1" dirty="0">
                <a:solidFill>
                  <a:srgbClr val="2B5293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rPr>
              <a:t>with the resources available?</a:t>
            </a:r>
            <a:endParaRPr lang="en-US" altLang="en-US" sz="2200" dirty="0">
              <a:solidFill>
                <a:srgbClr val="2B5293"/>
              </a:solidFill>
              <a:latin typeface="+mn-lt"/>
              <a:ea typeface="Roboto Light" panose="02000000000000000000" pitchFamily="2" charset="0"/>
              <a:cs typeface="Roboto Light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75944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  <p:bldP spid="11" grpId="0"/>
      <p:bldP spid="1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1F819B-92AE-40DD-81F6-88D6D1556A8B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3725693" y="264317"/>
            <a:ext cx="7675123" cy="833439"/>
          </a:xfrm>
          <a:prstGeom prst="rect">
            <a:avLst/>
          </a:prstGeom>
        </p:spPr>
        <p:txBody>
          <a:bodyPr/>
          <a:lstStyle/>
          <a:p>
            <a:r>
              <a:rPr lang="en-GB" altLang="en-US" b="1" dirty="0"/>
              <a:t>Two screens for Materiality</a:t>
            </a:r>
            <a:endParaRPr lang="en-GB" b="1" dirty="0"/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F812338E-D489-4089-B016-D6C93DD50CD4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7908586" y="1825658"/>
            <a:ext cx="3492230" cy="3286801"/>
          </a:xfrm>
          <a:prstGeom prst="rect">
            <a:avLst/>
          </a:prstGeom>
        </p:spPr>
        <p:txBody>
          <a:bodyPr wrap="square" anchor="t">
            <a:normAutofit/>
          </a:bodyPr>
          <a:lstStyle/>
          <a:p>
            <a:pPr marL="0" indent="0">
              <a:buNone/>
            </a:pPr>
            <a:r>
              <a:rPr lang="en-US" dirty="0"/>
              <a:t>An impact is material if it matters to the people affected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This will therefore affect the decision we take</a:t>
            </a:r>
          </a:p>
        </p:txBody>
      </p:sp>
      <p:graphicFrame>
        <p:nvGraphicFramePr>
          <p:cNvPr id="6" name="Rectangle 3">
            <a:extLst>
              <a:ext uri="{FF2B5EF4-FFF2-40B4-BE49-F238E27FC236}">
                <a16:creationId xmlns:a16="http://schemas.microsoft.com/office/drawing/2014/main" id="{324B8F28-1EF8-4823-95C4-C4FB142FF167}"/>
              </a:ext>
            </a:extLst>
          </p:cNvPr>
          <p:cNvGraphicFramePr>
            <a:graphicFrameLocks/>
          </p:cNvGraphicFramePr>
          <p:nvPr/>
        </p:nvGraphicFramePr>
        <p:xfrm>
          <a:off x="680894" y="1470025"/>
          <a:ext cx="6264696" cy="39980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02991565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>
            <a:extLst>
              <a:ext uri="{FF2B5EF4-FFF2-40B4-BE49-F238E27FC236}">
                <a16:creationId xmlns:a16="http://schemas.microsoft.com/office/drawing/2014/main" id="{FFEEC427-F97C-4F45-830A-2FDA45659D71}"/>
              </a:ext>
            </a:extLst>
          </p:cNvPr>
          <p:cNvSpPr txBox="1">
            <a:spLocks/>
          </p:cNvSpPr>
          <p:nvPr/>
        </p:nvSpPr>
        <p:spPr>
          <a:xfrm>
            <a:off x="4357990" y="274638"/>
            <a:ext cx="7224409" cy="850106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en-US" b="1" dirty="0">
                <a:ea typeface="Open Sans"/>
                <a:cs typeface="Open Sans"/>
              </a:rPr>
              <a:t>Audience and purpose</a:t>
            </a:r>
          </a:p>
        </p:txBody>
      </p:sp>
      <p:graphicFrame>
        <p:nvGraphicFramePr>
          <p:cNvPr id="6" name="Text Box 3">
            <a:extLst>
              <a:ext uri="{FF2B5EF4-FFF2-40B4-BE49-F238E27FC236}">
                <a16:creationId xmlns:a16="http://schemas.microsoft.com/office/drawing/2014/main" id="{C2E35A12-A0CF-4474-BF8F-B9D787B0879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937114267"/>
              </p:ext>
            </p:extLst>
          </p:nvPr>
        </p:nvGraphicFramePr>
        <p:xfrm>
          <a:off x="327044" y="1268761"/>
          <a:ext cx="11247040" cy="46359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4192618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F12F98-D204-49DB-B46D-5A68E2AC4B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000" y="3327398"/>
            <a:ext cx="10932000" cy="2237620"/>
          </a:xfrm>
        </p:spPr>
        <p:txBody>
          <a:bodyPr/>
          <a:lstStyle/>
          <a:p>
            <a:r>
              <a:rPr lang="de-AT" dirty="0"/>
              <a:t>The Principles of Social Value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22DC073-E44C-44C1-A7B4-C7CCAE7E242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r>
              <a:rPr lang="de-AT" dirty="0"/>
              <a:t>Adam Richards, Social Value International</a:t>
            </a:r>
            <a:endParaRPr lang="en-GB" dirty="0"/>
          </a:p>
        </p:txBody>
      </p:sp>
      <p:sp>
        <p:nvSpPr>
          <p:cNvPr id="4" name="Tekstvak 10">
            <a:extLst>
              <a:ext uri="{FF2B5EF4-FFF2-40B4-BE49-F238E27FC236}">
                <a16:creationId xmlns:a16="http://schemas.microsoft.com/office/drawing/2014/main" id="{69B87BEC-7517-433E-ACD7-135B2A3DAD0E}"/>
              </a:ext>
            </a:extLst>
          </p:cNvPr>
          <p:cNvSpPr txBox="1"/>
          <p:nvPr/>
        </p:nvSpPr>
        <p:spPr>
          <a:xfrm>
            <a:off x="630000" y="3264398"/>
            <a:ext cx="10800512" cy="1015661"/>
          </a:xfrm>
          <a:prstGeom prst="rect">
            <a:avLst/>
          </a:prstGeom>
          <a:noFill/>
        </p:spPr>
        <p:txBody>
          <a:bodyPr wrap="square" lIns="91438" tIns="45719" rIns="91438" bIns="45719" rtlCol="0" anchor="ctr">
            <a:spAutoFit/>
          </a:bodyPr>
          <a:lstStyle/>
          <a:p>
            <a:r>
              <a:rPr lang="en-GB" sz="2000" i="1" dirty="0">
                <a:solidFill>
                  <a:schemeClr val="accent2">
                    <a:lumMod val="60000"/>
                    <a:lumOff val="40000"/>
                  </a:schemeClr>
                </a:solidFill>
                <a:ea typeface="Roboto Light" charset="0"/>
                <a:cs typeface="Roboto Light" charset="0"/>
              </a:rPr>
              <a:t>Principles that you can apply to answer those questions applied in a framework, that will help you manage, plan and make decisions to increase the value created for your stakeholders by your activities </a:t>
            </a:r>
          </a:p>
        </p:txBody>
      </p:sp>
    </p:spTree>
    <p:extLst>
      <p:ext uri="{BB962C8B-B14F-4D97-AF65-F5344CB8AC3E}">
        <p14:creationId xmlns:p14="http://schemas.microsoft.com/office/powerpoint/2010/main" val="419198645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470731C-00A0-4420-ABE3-AC954B328E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74891" y="1065517"/>
            <a:ext cx="4903358" cy="4903358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02877FEB-7C62-4EDA-9185-39D33AEFE3B7}"/>
              </a:ext>
            </a:extLst>
          </p:cNvPr>
          <p:cNvSpPr txBox="1">
            <a:spLocks/>
          </p:cNvSpPr>
          <p:nvPr/>
        </p:nvSpPr>
        <p:spPr bwMode="auto">
          <a:xfrm>
            <a:off x="3394953" y="113176"/>
            <a:ext cx="6679659" cy="7908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4000" kern="1200" baseline="0">
                <a:solidFill>
                  <a:srgbClr val="000000"/>
                </a:solidFill>
                <a:latin typeface="Open Sans"/>
                <a:ea typeface="Open Sans"/>
                <a:cs typeface="Open Sans"/>
              </a:defRPr>
            </a:lvl1pPr>
            <a:lvl2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rgbClr val="000000"/>
                </a:solidFill>
                <a:latin typeface="Open Sans"/>
                <a:ea typeface="Open Sans"/>
                <a:cs typeface="Open Sans"/>
              </a:defRPr>
            </a:lvl2pPr>
            <a:lvl3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rgbClr val="000000"/>
                </a:solidFill>
                <a:latin typeface="Open Sans"/>
                <a:ea typeface="Open Sans"/>
                <a:cs typeface="Open Sans"/>
              </a:defRPr>
            </a:lvl3pPr>
            <a:lvl4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rgbClr val="000000"/>
                </a:solidFill>
                <a:latin typeface="Open Sans"/>
                <a:ea typeface="Open Sans"/>
                <a:cs typeface="Open Sans"/>
              </a:defRPr>
            </a:lvl4pPr>
            <a:lvl5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rgbClr val="000000"/>
                </a:solidFill>
                <a:latin typeface="Open Sans"/>
                <a:ea typeface="Open Sans"/>
                <a:cs typeface="Open Sans"/>
              </a:defRPr>
            </a:lvl5pPr>
            <a:lvl6pPr marL="457200" algn="l" defTabSz="457200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rgbClr val="000000"/>
                </a:solidFill>
                <a:latin typeface="Open Sans"/>
                <a:ea typeface="Open Sans"/>
                <a:cs typeface="Open Sans"/>
              </a:defRPr>
            </a:lvl6pPr>
            <a:lvl7pPr marL="914400" algn="l" defTabSz="457200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rgbClr val="000000"/>
                </a:solidFill>
                <a:latin typeface="Open Sans"/>
                <a:ea typeface="Open Sans"/>
                <a:cs typeface="Open Sans"/>
              </a:defRPr>
            </a:lvl7pPr>
            <a:lvl8pPr marL="1371600" algn="l" defTabSz="457200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rgbClr val="000000"/>
                </a:solidFill>
                <a:latin typeface="Open Sans"/>
                <a:ea typeface="Open Sans"/>
                <a:cs typeface="Open Sans"/>
              </a:defRPr>
            </a:lvl8pPr>
            <a:lvl9pPr marL="1828800" algn="l" defTabSz="457200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rgbClr val="000000"/>
                </a:solidFill>
                <a:latin typeface="Open Sans"/>
                <a:ea typeface="Open Sans"/>
                <a:cs typeface="Open Sans"/>
              </a:defRPr>
            </a:lvl9pPr>
          </a:lstStyle>
          <a:p>
            <a:r>
              <a:rPr lang="en-US" altLang="en-US" b="1" dirty="0">
                <a:latin typeface="Open Sans" pitchFamily="34" charset="0"/>
                <a:cs typeface="Open Sans" pitchFamily="34" charset="0"/>
              </a:rPr>
              <a:t>Principles of Social Value</a:t>
            </a:r>
            <a:endParaRPr lang="en-GB" altLang="en-US" b="1" dirty="0">
              <a:latin typeface="Open Sans" pitchFamily="34" charset="0"/>
              <a:cs typeface="Open Sans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0D59BEB-1514-4ECA-8BEC-BC4903A6D11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86876" y="1896023"/>
            <a:ext cx="2281284" cy="30659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960377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E06164-7DC8-47C9-BD93-70B9885928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600" dirty="0"/>
              <a:t>Five steps process and practice</a:t>
            </a:r>
            <a:br>
              <a:rPr lang="en-GB" sz="3600" dirty="0"/>
            </a:br>
            <a:r>
              <a:rPr lang="en-GB" sz="3600" dirty="0" err="1"/>
              <a:t>Spo</a:t>
            </a:r>
            <a:r>
              <a:rPr lang="en-GB" sz="3600" dirty="0"/>
              <a:t> level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5A4F6CD-416A-4583-B7A8-55EE876E5AD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r>
              <a:rPr lang="de-AT" dirty="0"/>
              <a:t>Adam Richards, Social Value International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3666610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kstvak 10"/>
          <p:cNvSpPr txBox="1"/>
          <p:nvPr/>
        </p:nvSpPr>
        <p:spPr>
          <a:xfrm>
            <a:off x="979442" y="1690462"/>
            <a:ext cx="4791075" cy="2523764"/>
          </a:xfrm>
          <a:prstGeom prst="rect">
            <a:avLst/>
          </a:prstGeom>
          <a:noFill/>
        </p:spPr>
        <p:txBody>
          <a:bodyPr wrap="square" lIns="121917" tIns="60958" rIns="121917" bIns="60958" rtlCol="0">
            <a:spAutoFit/>
          </a:bodyPr>
          <a:lstStyle/>
          <a:p>
            <a:r>
              <a:rPr lang="en-GB" sz="2600" b="1" dirty="0">
                <a:solidFill>
                  <a:srgbClr val="E46B5C"/>
                </a:solidFill>
                <a:ea typeface="Roboto Light" charset="0"/>
                <a:cs typeface="Roboto Light" charset="0"/>
              </a:rPr>
              <a:t>Impact Measurement </a:t>
            </a:r>
            <a:r>
              <a:rPr lang="en-GB" sz="2600" b="1" dirty="0">
                <a:solidFill>
                  <a:srgbClr val="2B5293"/>
                </a:solidFill>
                <a:ea typeface="Roboto Light" charset="0"/>
                <a:cs typeface="Roboto Light" charset="0"/>
              </a:rPr>
              <a:t>as a:</a:t>
            </a:r>
          </a:p>
          <a:p>
            <a:pPr marL="457189" indent="-457189">
              <a:buFont typeface="Arial" panose="020B0604020202020204" pitchFamily="34" charset="0"/>
              <a:buChar char="•"/>
            </a:pPr>
            <a:endParaRPr lang="en-GB" sz="2600" b="1" dirty="0">
              <a:solidFill>
                <a:srgbClr val="2B5293"/>
              </a:solidFill>
              <a:ea typeface="Roboto Light" charset="0"/>
              <a:cs typeface="Roboto Light" charset="0"/>
            </a:endParaRPr>
          </a:p>
          <a:p>
            <a:pPr marL="457189" indent="-457189">
              <a:buFont typeface="Arial" panose="020B0604020202020204" pitchFamily="34" charset="0"/>
              <a:buChar char="•"/>
            </a:pPr>
            <a:r>
              <a:rPr lang="en-GB" sz="2600" b="1" dirty="0">
                <a:solidFill>
                  <a:srgbClr val="2B5293"/>
                </a:solidFill>
                <a:ea typeface="Roboto Light" charset="0"/>
                <a:cs typeface="Roboto Light" charset="0"/>
              </a:rPr>
              <a:t>General framework </a:t>
            </a:r>
            <a:br>
              <a:rPr lang="en-GB" sz="2600" b="1" dirty="0">
                <a:solidFill>
                  <a:srgbClr val="2B5293"/>
                </a:solidFill>
                <a:ea typeface="Roboto Light" charset="0"/>
                <a:cs typeface="Roboto Light" charset="0"/>
              </a:rPr>
            </a:br>
            <a:r>
              <a:rPr lang="en-GB" sz="2600" b="1" i="1" dirty="0">
                <a:solidFill>
                  <a:srgbClr val="2B5293"/>
                </a:solidFill>
                <a:ea typeface="Roboto Light" charset="0"/>
                <a:cs typeface="Roboto Light" charset="0"/>
              </a:rPr>
              <a:t>(process approach)</a:t>
            </a:r>
          </a:p>
          <a:p>
            <a:pPr marL="457189" indent="-457189">
              <a:buFont typeface="Arial" panose="020B0604020202020204" pitchFamily="34" charset="0"/>
              <a:buChar char="•"/>
            </a:pPr>
            <a:r>
              <a:rPr lang="en-GB" sz="2600" b="1" dirty="0">
                <a:solidFill>
                  <a:srgbClr val="2B5293"/>
                </a:solidFill>
                <a:ea typeface="Roboto Light" charset="0"/>
                <a:cs typeface="Roboto Light" charset="0"/>
              </a:rPr>
              <a:t>Learning Process</a:t>
            </a:r>
          </a:p>
          <a:p>
            <a:pPr marL="457189" indent="-457189">
              <a:buFont typeface="Arial" panose="020B0604020202020204" pitchFamily="34" charset="0"/>
              <a:buChar char="•"/>
            </a:pPr>
            <a:r>
              <a:rPr lang="en-GB" sz="2600" b="1" dirty="0">
                <a:solidFill>
                  <a:srgbClr val="2B5293"/>
                </a:solidFill>
                <a:ea typeface="Roboto Light" charset="0"/>
                <a:cs typeface="Roboto Light" charset="0"/>
              </a:rPr>
              <a:t>Management Tool</a:t>
            </a:r>
          </a:p>
        </p:txBody>
      </p:sp>
      <p:sp>
        <p:nvSpPr>
          <p:cNvPr id="9" name="Tekstvak 8"/>
          <p:cNvSpPr txBox="1"/>
          <p:nvPr/>
        </p:nvSpPr>
        <p:spPr>
          <a:xfrm>
            <a:off x="5955685" y="287631"/>
            <a:ext cx="5957266" cy="400105"/>
          </a:xfrm>
          <a:prstGeom prst="rect">
            <a:avLst/>
          </a:prstGeom>
          <a:noFill/>
        </p:spPr>
        <p:txBody>
          <a:bodyPr wrap="none" lIns="121917" tIns="60958" rIns="121917" bIns="60958" rtlCol="0">
            <a:spAutoFit/>
          </a:bodyPr>
          <a:lstStyle/>
          <a:p>
            <a:pPr algn="r"/>
            <a:r>
              <a:rPr lang="nl-NL" b="1" dirty="0">
                <a:solidFill>
                  <a:srgbClr val="E46B5C"/>
                </a:solidFill>
                <a:ea typeface="Roboto" charset="0"/>
                <a:cs typeface="Roboto" charset="0"/>
              </a:rPr>
              <a:t>THE FIVE-STEP IMPACT MEASUREMENT PROCESS</a:t>
            </a:r>
            <a:endParaRPr lang="nl-NL" dirty="0">
              <a:solidFill>
                <a:srgbClr val="E46B5C"/>
              </a:solidFill>
              <a:ea typeface="Roboto" charset="0"/>
              <a:cs typeface="Roboto" charset="0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421485" y="938491"/>
            <a:ext cx="4791075" cy="4752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7961866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4000" dirty="0"/>
              <a:t>Step 1</a:t>
            </a:r>
            <a:br>
              <a:rPr lang="en-GB" sz="4000" dirty="0"/>
            </a:br>
            <a:r>
              <a:rPr lang="en-GB" sz="4000" dirty="0"/>
              <a:t>Setting up objectives at SPO level</a:t>
            </a:r>
            <a:br>
              <a:rPr lang="fr-FR" sz="4000" dirty="0"/>
            </a:br>
            <a:endParaRPr lang="en-GB" sz="2500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E086BA7-44D8-48C8-A4B1-08CC0FAE06E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4957821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kstvak 10"/>
          <p:cNvSpPr txBox="1"/>
          <p:nvPr/>
        </p:nvSpPr>
        <p:spPr>
          <a:xfrm>
            <a:off x="5287960" y="1881227"/>
            <a:ext cx="6380379" cy="2923873"/>
          </a:xfrm>
          <a:prstGeom prst="rect">
            <a:avLst/>
          </a:prstGeom>
          <a:noFill/>
        </p:spPr>
        <p:txBody>
          <a:bodyPr wrap="square" lIns="121917" tIns="60958" rIns="121917" bIns="60958" rtlCol="0">
            <a:spAutoFit/>
          </a:bodyPr>
          <a:lstStyle/>
          <a:p>
            <a:pPr marL="457189" indent="-457189">
              <a:buFont typeface="Arial" panose="020B0604020202020204" pitchFamily="34" charset="0"/>
              <a:buChar char="•"/>
            </a:pPr>
            <a:r>
              <a:rPr lang="en-GB" sz="2600" dirty="0">
                <a:solidFill>
                  <a:srgbClr val="2B5293"/>
                </a:solidFill>
                <a:latin typeface="Arial (Headings)"/>
                <a:ea typeface="Roboto Light" charset="0"/>
                <a:cs typeface="Roboto Light" charset="0"/>
              </a:rPr>
              <a:t>Set specific impact objectives: social problem </a:t>
            </a:r>
            <a:r>
              <a:rPr lang="en-GB" sz="2600" dirty="0">
                <a:solidFill>
                  <a:srgbClr val="2B5293"/>
                </a:solidFill>
                <a:latin typeface="Arial (Headings)"/>
                <a:ea typeface="Roboto Light" charset="0"/>
                <a:cs typeface="Roboto Light" charset="0"/>
                <a:sym typeface="Wingdings" panose="05000000000000000000" pitchFamily="2" charset="2"/>
              </a:rPr>
              <a:t></a:t>
            </a:r>
            <a:r>
              <a:rPr lang="en-GB" sz="2600" dirty="0">
                <a:solidFill>
                  <a:srgbClr val="2B5293"/>
                </a:solidFill>
                <a:latin typeface="Arial (Headings)"/>
                <a:ea typeface="Roboto Light" charset="0"/>
                <a:cs typeface="Roboto Light" charset="0"/>
              </a:rPr>
              <a:t> proposed solutions</a:t>
            </a:r>
          </a:p>
          <a:p>
            <a:pPr marL="457189" indent="-457189">
              <a:buFont typeface="Arial" panose="020B0604020202020204" pitchFamily="34" charset="0"/>
              <a:buChar char="•"/>
            </a:pPr>
            <a:r>
              <a:rPr lang="en-GB" sz="2600" dirty="0">
                <a:solidFill>
                  <a:srgbClr val="2B5293"/>
                </a:solidFill>
                <a:latin typeface="Arial (Headings)"/>
                <a:ea typeface="Roboto Light" charset="0"/>
                <a:cs typeface="Roboto Light" charset="0"/>
              </a:rPr>
              <a:t>More specific objectives means better preparation for impact measurement </a:t>
            </a:r>
          </a:p>
          <a:p>
            <a:pPr marL="457189" indent="-457189">
              <a:buFont typeface="Arial" panose="020B0604020202020204" pitchFamily="34" charset="0"/>
              <a:buChar char="•"/>
            </a:pPr>
            <a:r>
              <a:rPr lang="en-GB" sz="2600" dirty="0">
                <a:solidFill>
                  <a:srgbClr val="2B5293"/>
                </a:solidFill>
                <a:latin typeface="Arial (Headings)"/>
                <a:ea typeface="Roboto Light" charset="0"/>
                <a:cs typeface="Roboto Light" charset="0"/>
              </a:rPr>
              <a:t>Wide range of methods &amp; tools available: all include elements of </a:t>
            </a:r>
            <a:r>
              <a:rPr lang="en-GB" sz="2600" dirty="0">
                <a:solidFill>
                  <a:srgbClr val="E46B5C"/>
                </a:solidFill>
                <a:latin typeface="Arial (Headings)"/>
                <a:ea typeface="Roboto Light" charset="0"/>
                <a:cs typeface="Roboto Light" charset="0"/>
              </a:rPr>
              <a:t>theory of change</a:t>
            </a:r>
          </a:p>
        </p:txBody>
      </p:sp>
      <p:sp>
        <p:nvSpPr>
          <p:cNvPr id="9" name="Tekstvak 8"/>
          <p:cNvSpPr txBox="1"/>
          <p:nvPr/>
        </p:nvSpPr>
        <p:spPr>
          <a:xfrm>
            <a:off x="6434181" y="347005"/>
            <a:ext cx="5375826" cy="400105"/>
          </a:xfrm>
          <a:prstGeom prst="rect">
            <a:avLst/>
          </a:prstGeom>
          <a:noFill/>
        </p:spPr>
        <p:txBody>
          <a:bodyPr wrap="none" lIns="121917" tIns="60958" rIns="121917" bIns="60958" rtlCol="0">
            <a:spAutoFit/>
          </a:bodyPr>
          <a:lstStyle/>
          <a:p>
            <a:pPr algn="r"/>
            <a:r>
              <a:rPr lang="nl-NL" b="1" dirty="0">
                <a:solidFill>
                  <a:srgbClr val="E46B5C"/>
                </a:solidFill>
                <a:ea typeface="Roboto" charset="0"/>
                <a:cs typeface="Roboto" charset="0"/>
              </a:rPr>
              <a:t>IMM PROCESS/ </a:t>
            </a:r>
            <a:r>
              <a:rPr lang="nl-NL" dirty="0">
                <a:solidFill>
                  <a:srgbClr val="E46B5C"/>
                </a:solidFill>
                <a:ea typeface="Roboto" charset="0"/>
                <a:cs typeface="Roboto" charset="0"/>
              </a:rPr>
              <a:t>STEP1: SETTING OBJECTIVES</a:t>
            </a:r>
          </a:p>
        </p:txBody>
      </p:sp>
      <p:pic>
        <p:nvPicPr>
          <p:cNvPr id="6" name="Picture 5" descr="Managing Impact_1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5280" y="1155403"/>
            <a:ext cx="4481843" cy="44818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171247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kstvak 8"/>
          <p:cNvSpPr txBox="1"/>
          <p:nvPr/>
        </p:nvSpPr>
        <p:spPr>
          <a:xfrm>
            <a:off x="7383096" y="347005"/>
            <a:ext cx="4426911" cy="400105"/>
          </a:xfrm>
          <a:prstGeom prst="rect">
            <a:avLst/>
          </a:prstGeom>
          <a:noFill/>
        </p:spPr>
        <p:txBody>
          <a:bodyPr wrap="none" lIns="121917" tIns="60958" rIns="121917" bIns="60958" rtlCol="0">
            <a:spAutoFit/>
          </a:bodyPr>
          <a:lstStyle/>
          <a:p>
            <a:pPr algn="r"/>
            <a:r>
              <a:rPr lang="nl-NL" b="1" dirty="0">
                <a:solidFill>
                  <a:srgbClr val="E46B5C"/>
                </a:solidFill>
                <a:ea typeface="Roboto" charset="0"/>
                <a:cs typeface="Roboto" charset="0"/>
              </a:rPr>
              <a:t>THEORY OF CHANGE/ </a:t>
            </a:r>
            <a:r>
              <a:rPr lang="en-GB" dirty="0">
                <a:solidFill>
                  <a:srgbClr val="E46B5C"/>
                </a:solidFill>
                <a:ea typeface="Roboto" charset="0"/>
                <a:cs typeface="Roboto" charset="0"/>
              </a:rPr>
              <a:t>THE PROCESS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39137" y="1329315"/>
            <a:ext cx="8256917" cy="4122984"/>
          </a:xfrm>
          <a:prstGeom prst="rect">
            <a:avLst/>
          </a:prstGeom>
          <a:noFill/>
        </p:spPr>
        <p:txBody>
          <a:bodyPr wrap="square" lIns="121917" tIns="60958" rIns="121917" bIns="60958" rtlCol="0">
            <a:spAutoFit/>
          </a:bodyPr>
          <a:lstStyle/>
          <a:p>
            <a:pPr marL="457189" indent="-457189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2200" dirty="0">
                <a:solidFill>
                  <a:srgbClr val="2B5293"/>
                </a:solidFill>
                <a:ea typeface="Roboto Light" charset="0"/>
                <a:cs typeface="Roboto Light" charset="0"/>
              </a:rPr>
              <a:t>Identify the </a:t>
            </a:r>
            <a:r>
              <a:rPr lang="en-GB" sz="2200" b="1" dirty="0">
                <a:solidFill>
                  <a:srgbClr val="2B5293"/>
                </a:solidFill>
                <a:ea typeface="Roboto Light" charset="0"/>
                <a:cs typeface="Roboto Light" charset="0"/>
              </a:rPr>
              <a:t>beneficiaries</a:t>
            </a:r>
            <a:r>
              <a:rPr lang="en-GB" sz="2200" dirty="0">
                <a:solidFill>
                  <a:srgbClr val="2B5293"/>
                </a:solidFill>
                <a:ea typeface="Roboto Light" charset="0"/>
                <a:cs typeface="Roboto Light" charset="0"/>
              </a:rPr>
              <a:t> you are working for, and set their </a:t>
            </a:r>
            <a:r>
              <a:rPr lang="en-GB" sz="2200" b="1" dirty="0">
                <a:solidFill>
                  <a:srgbClr val="2B5293"/>
                </a:solidFill>
                <a:ea typeface="Roboto Light" charset="0"/>
                <a:cs typeface="Roboto Light" charset="0"/>
              </a:rPr>
              <a:t>needs</a:t>
            </a:r>
            <a:r>
              <a:rPr lang="en-GB" sz="2200" dirty="0">
                <a:solidFill>
                  <a:srgbClr val="2B5293"/>
                </a:solidFill>
                <a:ea typeface="Roboto Light" charset="0"/>
                <a:cs typeface="Roboto Light" charset="0"/>
              </a:rPr>
              <a:t>, </a:t>
            </a:r>
            <a:r>
              <a:rPr lang="en-GB" sz="2200" b="1" dirty="0">
                <a:solidFill>
                  <a:srgbClr val="2B5293"/>
                </a:solidFill>
                <a:ea typeface="Roboto Light" charset="0"/>
                <a:cs typeface="Roboto Light" charset="0"/>
              </a:rPr>
              <a:t>characteristics</a:t>
            </a:r>
            <a:r>
              <a:rPr lang="en-GB" sz="2200" dirty="0">
                <a:solidFill>
                  <a:srgbClr val="2B5293"/>
                </a:solidFill>
                <a:ea typeface="Roboto Light" charset="0"/>
                <a:cs typeface="Roboto Light" charset="0"/>
              </a:rPr>
              <a:t>, and the </a:t>
            </a:r>
            <a:r>
              <a:rPr lang="en-GB" sz="2200" b="1" dirty="0">
                <a:solidFill>
                  <a:srgbClr val="2B5293"/>
                </a:solidFill>
                <a:ea typeface="Roboto Light" charset="0"/>
                <a:cs typeface="Roboto Light" charset="0"/>
              </a:rPr>
              <a:t>impact goal </a:t>
            </a:r>
            <a:r>
              <a:rPr lang="en-GB" sz="2200" dirty="0">
                <a:solidFill>
                  <a:srgbClr val="2B5293"/>
                </a:solidFill>
                <a:ea typeface="Roboto Light" charset="0"/>
                <a:cs typeface="Roboto Light" charset="0"/>
              </a:rPr>
              <a:t>you want to achieve</a:t>
            </a:r>
          </a:p>
          <a:p>
            <a:pPr marL="457189" indent="-457189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2200" dirty="0">
                <a:solidFill>
                  <a:srgbClr val="2B5293"/>
                </a:solidFill>
                <a:ea typeface="Roboto Light" charset="0"/>
                <a:cs typeface="Roboto Light" charset="0"/>
              </a:rPr>
              <a:t>Work backwards to define the </a:t>
            </a:r>
            <a:r>
              <a:rPr lang="en-GB" sz="2200" b="1" dirty="0">
                <a:solidFill>
                  <a:srgbClr val="2B5293"/>
                </a:solidFill>
                <a:ea typeface="Roboto Light" charset="0"/>
                <a:cs typeface="Roboto Light" charset="0"/>
              </a:rPr>
              <a:t>outcomes</a:t>
            </a:r>
            <a:r>
              <a:rPr lang="en-GB" sz="2200" dirty="0">
                <a:solidFill>
                  <a:srgbClr val="2B5293"/>
                </a:solidFill>
                <a:ea typeface="Roboto Light" charset="0"/>
                <a:cs typeface="Roboto Light" charset="0"/>
              </a:rPr>
              <a:t>, i.e. the changes experienced by the beneficiaries that contribute to the achievement of the final goal. Support with </a:t>
            </a:r>
            <a:r>
              <a:rPr lang="en-GB" sz="2200" b="1" dirty="0">
                <a:solidFill>
                  <a:srgbClr val="2B5293"/>
                </a:solidFill>
                <a:ea typeface="Roboto Light" charset="0"/>
                <a:cs typeface="Roboto Light" charset="0"/>
              </a:rPr>
              <a:t>evidence</a:t>
            </a:r>
            <a:r>
              <a:rPr lang="en-GB" sz="2200" dirty="0">
                <a:solidFill>
                  <a:srgbClr val="2B5293"/>
                </a:solidFill>
                <a:ea typeface="Roboto Light" charset="0"/>
                <a:cs typeface="Roboto Light" charset="0"/>
              </a:rPr>
              <a:t>!</a:t>
            </a:r>
          </a:p>
          <a:p>
            <a:pPr marL="457189" indent="-457189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2200" dirty="0">
                <a:solidFill>
                  <a:srgbClr val="2B5293"/>
                </a:solidFill>
                <a:ea typeface="Roboto Light" charset="0"/>
                <a:cs typeface="Roboto Light" charset="0"/>
              </a:rPr>
              <a:t>How will </a:t>
            </a:r>
            <a:r>
              <a:rPr lang="en-GB" sz="2200" b="1" dirty="0">
                <a:solidFill>
                  <a:srgbClr val="2B5293"/>
                </a:solidFill>
                <a:ea typeface="Roboto Light" charset="0"/>
                <a:cs typeface="Roboto Light" charset="0"/>
              </a:rPr>
              <a:t>activities</a:t>
            </a:r>
            <a:r>
              <a:rPr lang="en-GB" sz="2200" dirty="0">
                <a:solidFill>
                  <a:srgbClr val="2B5293"/>
                </a:solidFill>
                <a:ea typeface="Roboto Light" charset="0"/>
                <a:cs typeface="Roboto Light" charset="0"/>
              </a:rPr>
              <a:t> make this change happen?</a:t>
            </a:r>
          </a:p>
          <a:p>
            <a:pPr marL="457189" indent="-457189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2200" dirty="0">
                <a:solidFill>
                  <a:srgbClr val="2B5293"/>
                </a:solidFill>
                <a:ea typeface="Roboto Light" charset="0"/>
                <a:cs typeface="Roboto Light" charset="0"/>
              </a:rPr>
              <a:t>What are the </a:t>
            </a:r>
            <a:r>
              <a:rPr lang="en-GB" sz="2200" b="1" dirty="0">
                <a:solidFill>
                  <a:srgbClr val="2B5293"/>
                </a:solidFill>
                <a:ea typeface="Roboto Light" charset="0"/>
                <a:cs typeface="Roboto Light" charset="0"/>
              </a:rPr>
              <a:t>enablers</a:t>
            </a:r>
            <a:r>
              <a:rPr lang="en-GB" sz="2200" dirty="0">
                <a:solidFill>
                  <a:srgbClr val="2B5293"/>
                </a:solidFill>
                <a:ea typeface="Roboto Light" charset="0"/>
                <a:cs typeface="Roboto Light" charset="0"/>
              </a:rPr>
              <a:t>?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124228" y="1066707"/>
            <a:ext cx="2514600" cy="464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7889133" y="5376357"/>
            <a:ext cx="1313234" cy="338550"/>
          </a:xfrm>
          <a:prstGeom prst="rect">
            <a:avLst/>
          </a:prstGeom>
          <a:noFill/>
        </p:spPr>
        <p:txBody>
          <a:bodyPr wrap="square" lIns="121917" tIns="60958" rIns="121917" bIns="60958" rtlCol="0">
            <a:spAutoFit/>
          </a:bodyPr>
          <a:lstStyle/>
          <a:p>
            <a:r>
              <a:rPr lang="en-GB" sz="1400" i="1" dirty="0">
                <a:solidFill>
                  <a:srgbClr val="2B5293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Source: NPC</a:t>
            </a:r>
          </a:p>
        </p:txBody>
      </p:sp>
    </p:spTree>
    <p:extLst>
      <p:ext uri="{BB962C8B-B14F-4D97-AF65-F5344CB8AC3E}">
        <p14:creationId xmlns:p14="http://schemas.microsoft.com/office/powerpoint/2010/main" val="314460366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kstvak 8"/>
          <p:cNvSpPr txBox="1"/>
          <p:nvPr/>
        </p:nvSpPr>
        <p:spPr>
          <a:xfrm>
            <a:off x="7706442" y="368056"/>
            <a:ext cx="4006286" cy="369330"/>
          </a:xfrm>
          <a:prstGeom prst="rect">
            <a:avLst/>
          </a:prstGeom>
          <a:noFill/>
        </p:spPr>
        <p:txBody>
          <a:bodyPr wrap="none" lIns="91438" tIns="45719" rIns="91438" bIns="45719" rtlCol="0">
            <a:spAutoFit/>
          </a:bodyPr>
          <a:lstStyle/>
          <a:p>
            <a:pPr algn="r"/>
            <a:r>
              <a:rPr lang="nl-NL" b="1" dirty="0">
                <a:solidFill>
                  <a:srgbClr val="E46B5C"/>
                </a:solidFill>
                <a:ea typeface="Roboto" charset="0"/>
                <a:cs typeface="Roboto" charset="0"/>
              </a:rPr>
              <a:t>THE THEORY OF CHANGE MODEL</a:t>
            </a:r>
            <a:endParaRPr lang="nl-NL" i="1" dirty="0">
              <a:solidFill>
                <a:srgbClr val="E46B5C"/>
              </a:solidFill>
              <a:ea typeface="Roboto" charset="0"/>
              <a:cs typeface="Roboto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756126" y="1078048"/>
            <a:ext cx="6720747" cy="461661"/>
          </a:xfrm>
          <a:prstGeom prst="rect">
            <a:avLst/>
          </a:prstGeom>
          <a:solidFill>
            <a:srgbClr val="9BBB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21917" tIns="60958" rIns="121917" bIns="60958" rtlCol="0">
            <a:spAutoFit/>
          </a:bodyPr>
          <a:lstStyle/>
          <a:p>
            <a:pPr algn="ctr" defTabSz="609585" fontAlgn="base">
              <a:spcBef>
                <a:spcPct val="0"/>
              </a:spcBef>
              <a:spcAft>
                <a:spcPct val="0"/>
              </a:spcAft>
            </a:pPr>
            <a:r>
              <a:rPr lang="en-US" sz="2200" b="1" dirty="0" err="1">
                <a:solidFill>
                  <a:prstClr val="white"/>
                </a:solidFill>
                <a:ea typeface="Roboto Light" panose="02000000000000000000" pitchFamily="2" charset="0"/>
                <a:cs typeface="Roboto Light" panose="02000000000000000000" pitchFamily="2" charset="0"/>
              </a:rPr>
              <a:t>Organisation’s</a:t>
            </a:r>
            <a:r>
              <a:rPr lang="en-US" sz="2200" b="1" dirty="0">
                <a:solidFill>
                  <a:prstClr val="white"/>
                </a:solidFill>
                <a:ea typeface="Roboto Light" panose="02000000000000000000" pitchFamily="2" charset="0"/>
                <a:cs typeface="Roboto Light" panose="02000000000000000000" pitchFamily="2" charset="0"/>
              </a:rPr>
              <a:t> Intended Results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9981549"/>
              </p:ext>
            </p:extLst>
          </p:nvPr>
        </p:nvGraphicFramePr>
        <p:xfrm>
          <a:off x="205764" y="2147597"/>
          <a:ext cx="11807896" cy="461377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9888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9888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40337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40337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40337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24135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noProof="0" dirty="0">
                          <a:latin typeface="+mn-lt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Resources</a:t>
                      </a:r>
                      <a:r>
                        <a:rPr lang="en-GB" sz="1600" baseline="0" noProof="0" dirty="0">
                          <a:latin typeface="+mn-lt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 (capital, human, intellectual &amp; social networks) invested in the activity</a:t>
                      </a:r>
                      <a:endParaRPr lang="en-GB" sz="1600" noProof="0" dirty="0">
                        <a:latin typeface="+mn-lt"/>
                        <a:ea typeface="Roboto Light" panose="02000000000000000000" pitchFamily="2" charset="0"/>
                        <a:cs typeface="Roboto Light" panose="02000000000000000000" pitchFamily="2" charset="0"/>
                      </a:endParaRP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r>
                        <a:rPr lang="en-GB" sz="1600" noProof="0" dirty="0">
                          <a:latin typeface="+mn-lt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Concrete</a:t>
                      </a:r>
                      <a:r>
                        <a:rPr lang="en-GB" sz="1600" baseline="0" noProof="0" dirty="0">
                          <a:latin typeface="+mn-lt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 actions of the organisation</a:t>
                      </a:r>
                      <a:endParaRPr lang="en-GB" sz="1600" noProof="0" dirty="0">
                        <a:latin typeface="+mn-lt"/>
                        <a:ea typeface="Roboto Light" panose="02000000000000000000" pitchFamily="2" charset="0"/>
                        <a:cs typeface="Roboto Light" panose="02000000000000000000" pitchFamily="2" charset="0"/>
                      </a:endParaRP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r>
                        <a:rPr lang="en-GB" sz="1600" noProof="0" dirty="0">
                          <a:latin typeface="+mn-lt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Tangible</a:t>
                      </a:r>
                      <a:r>
                        <a:rPr lang="en-GB" sz="1600" baseline="0" noProof="0" dirty="0">
                          <a:latin typeface="+mn-lt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 products from the activity </a:t>
                      </a:r>
                      <a:endParaRPr lang="en-GB" sz="1600" noProof="0" dirty="0">
                        <a:latin typeface="+mn-lt"/>
                        <a:ea typeface="Roboto Light" panose="02000000000000000000" pitchFamily="2" charset="0"/>
                        <a:cs typeface="Roboto Light" panose="02000000000000000000" pitchFamily="2" charset="0"/>
                      </a:endParaRPr>
                    </a:p>
                  </a:txBody>
                  <a:tcPr marL="121920" marR="121920" marT="60960" marB="60960">
                    <a:solidFill>
                      <a:srgbClr val="9BBB5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600" noProof="0" dirty="0">
                          <a:latin typeface="+mn-lt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Changes,</a:t>
                      </a:r>
                      <a:r>
                        <a:rPr lang="en-GB" sz="1600" baseline="0" noProof="0" dirty="0">
                          <a:latin typeface="+mn-lt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 benefits, learnings, effects resulting from the activity</a:t>
                      </a:r>
                      <a:endParaRPr lang="en-GB" sz="1600" noProof="0" dirty="0">
                        <a:latin typeface="+mn-lt"/>
                        <a:ea typeface="Roboto Light" panose="02000000000000000000" pitchFamily="2" charset="0"/>
                        <a:cs typeface="Roboto Light" panose="02000000000000000000" pitchFamily="2" charset="0"/>
                      </a:endParaRPr>
                    </a:p>
                  </a:txBody>
                  <a:tcPr marL="121920" marR="121920" marT="60960" marB="60960">
                    <a:solidFill>
                      <a:srgbClr val="9BBB5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600" noProof="0" dirty="0">
                          <a:latin typeface="+mn-lt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Main</a:t>
                      </a:r>
                      <a:r>
                        <a:rPr lang="en-GB" sz="1600" baseline="0" noProof="0" dirty="0">
                          <a:latin typeface="+mn-lt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 objectives of the activities</a:t>
                      </a:r>
                      <a:endParaRPr lang="en-GB" sz="1600" noProof="0" dirty="0">
                        <a:latin typeface="+mn-lt"/>
                        <a:ea typeface="Roboto Light" panose="02000000000000000000" pitchFamily="2" charset="0"/>
                        <a:cs typeface="Roboto Light" panose="02000000000000000000" pitchFamily="2" charset="0"/>
                      </a:endParaRPr>
                    </a:p>
                  </a:txBody>
                  <a:tcPr marL="121920" marR="121920" marT="60960" marB="60960">
                    <a:solidFill>
                      <a:srgbClr val="9BBB5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72659">
                <a:tc>
                  <a:txBody>
                    <a:bodyPr/>
                    <a:lstStyle/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1500" dirty="0">
                          <a:solidFill>
                            <a:srgbClr val="2B5293"/>
                          </a:solidFill>
                          <a:latin typeface="+mj-lt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Financial resources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1500" dirty="0">
                          <a:solidFill>
                            <a:srgbClr val="2B5293"/>
                          </a:solidFill>
                          <a:latin typeface="+mj-lt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Staff time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1500" dirty="0">
                          <a:solidFill>
                            <a:srgbClr val="2B5293"/>
                          </a:solidFill>
                          <a:latin typeface="+mj-lt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Training providers and physical resources for training</a:t>
                      </a:r>
                      <a:endParaRPr lang="en-US" sz="1500" dirty="0">
                        <a:latin typeface="+mj-lt"/>
                        <a:ea typeface="Roboto Light" panose="02000000000000000000" pitchFamily="2" charset="0"/>
                        <a:cs typeface="Roboto Light" panose="02000000000000000000" pitchFamily="2" charset="0"/>
                      </a:endParaRP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pPr marL="171450" marR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GB" sz="1500" noProof="0" dirty="0">
                          <a:solidFill>
                            <a:srgbClr val="2B5293"/>
                          </a:solidFill>
                          <a:latin typeface="+mj-lt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Ex-offenders are trained in martial arts – working with qualified instructors twice a week for 6 months</a:t>
                      </a:r>
                    </a:p>
                    <a:p>
                      <a:pPr marL="171450" marR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GB" sz="1500" noProof="0" dirty="0">
                          <a:solidFill>
                            <a:srgbClr val="2B5293"/>
                          </a:solidFill>
                          <a:latin typeface="+mj-lt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Practical employability training workshops</a:t>
                      </a:r>
                    </a:p>
                    <a:p>
                      <a:pPr marL="171450" marR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GB" sz="1500" noProof="0" dirty="0">
                          <a:solidFill>
                            <a:srgbClr val="2B5293"/>
                          </a:solidFill>
                          <a:latin typeface="+mj-lt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Accredited training workshops for employment qualifications 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pPr marL="171450" marR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GB" sz="1500" noProof="0" dirty="0">
                          <a:solidFill>
                            <a:srgbClr val="2B5293"/>
                          </a:solidFill>
                          <a:latin typeface="+mj-lt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Ex-offenders receive skills and work-related qualifications</a:t>
                      </a:r>
                    </a:p>
                    <a:p>
                      <a:pPr marL="171450" marR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GB" sz="1500" noProof="0" dirty="0">
                          <a:solidFill>
                            <a:srgbClr val="2B5293"/>
                          </a:solidFill>
                          <a:latin typeface="+mj-lt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 Each ex-offender gain martial arts qualifications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500" noProof="0" dirty="0">
                        <a:latin typeface="+mj-lt"/>
                        <a:ea typeface="Roboto Light" panose="02000000000000000000" pitchFamily="2" charset="0"/>
                        <a:cs typeface="Roboto Light" panose="02000000000000000000" pitchFamily="2" charset="0"/>
                      </a:endParaRP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pPr marL="171450" marR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GB" sz="1500" noProof="0" dirty="0">
                          <a:solidFill>
                            <a:srgbClr val="2B5293"/>
                          </a:solidFill>
                          <a:latin typeface="+mj-lt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Increased knowledge </a:t>
                      </a:r>
                    </a:p>
                    <a:p>
                      <a:pPr marL="171450" marR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GB" sz="1500" noProof="0" dirty="0">
                          <a:solidFill>
                            <a:srgbClr val="2B5293"/>
                          </a:solidFill>
                          <a:latin typeface="+mj-lt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Improved self-belief</a:t>
                      </a:r>
                    </a:p>
                    <a:p>
                      <a:pPr marL="171450" marR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GB" sz="1500" noProof="0" dirty="0">
                          <a:solidFill>
                            <a:srgbClr val="2B5293"/>
                          </a:solidFill>
                          <a:latin typeface="+mj-lt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Ex-offenders more confident to look for work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500" noProof="0" dirty="0">
                        <a:latin typeface="+mj-lt"/>
                        <a:ea typeface="Roboto Light" panose="02000000000000000000" pitchFamily="2" charset="0"/>
                        <a:cs typeface="Roboto Light" panose="02000000000000000000" pitchFamily="2" charset="0"/>
                      </a:endParaRP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500" noProof="0" dirty="0">
                          <a:solidFill>
                            <a:srgbClr val="2B5293"/>
                          </a:solidFill>
                          <a:latin typeface="+mj-lt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Increased employment of ex-offenders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500" noProof="0" dirty="0">
                        <a:latin typeface="+mj-lt"/>
                        <a:ea typeface="Roboto Light" panose="02000000000000000000" pitchFamily="2" charset="0"/>
                        <a:cs typeface="Roboto Light" panose="02000000000000000000" pitchFamily="2" charset="0"/>
                      </a:endParaRPr>
                    </a:p>
                  </a:txBody>
                  <a:tcPr marL="121920" marR="121920" marT="60960" marB="6096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val="2757911918"/>
              </p:ext>
            </p:extLst>
          </p:nvPr>
        </p:nvGraphicFramePr>
        <p:xfrm>
          <a:off x="233900" y="1611960"/>
          <a:ext cx="11779760" cy="46166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233900" y="1078048"/>
            <a:ext cx="4416491" cy="461661"/>
          </a:xfrm>
          <a:prstGeom prst="rect">
            <a:avLst/>
          </a:prstGeom>
          <a:solidFill>
            <a:srgbClr val="4F81BD"/>
          </a:solidFill>
          <a:ln w="25400" cap="flat" cmpd="sng" algn="ctr">
            <a:noFill/>
            <a:prstDash val="solid"/>
          </a:ln>
          <a:effectLst/>
        </p:spPr>
        <p:txBody>
          <a:bodyPr wrap="square" lIns="121917" tIns="60958" rIns="121917" bIns="60958" rtlCol="0">
            <a:spAutoFit/>
          </a:bodyPr>
          <a:lstStyle/>
          <a:p>
            <a:pPr algn="ctr">
              <a:defRPr/>
            </a:pPr>
            <a:r>
              <a:rPr lang="en-US" sz="2200" b="1" kern="0" dirty="0" err="1">
                <a:solidFill>
                  <a:prstClr val="white"/>
                </a:solidFill>
                <a:ea typeface="Roboto Light" panose="02000000000000000000" pitchFamily="2" charset="0"/>
                <a:cs typeface="Roboto Light" panose="02000000000000000000" pitchFamily="2" charset="0"/>
              </a:rPr>
              <a:t>Organisation’s</a:t>
            </a:r>
            <a:r>
              <a:rPr lang="en-US" sz="2200" b="1" kern="0" dirty="0">
                <a:solidFill>
                  <a:prstClr val="white"/>
                </a:solidFill>
                <a:ea typeface="Roboto Light" panose="02000000000000000000" pitchFamily="2" charset="0"/>
                <a:cs typeface="Roboto Light" panose="02000000000000000000" pitchFamily="2" charset="0"/>
              </a:rPr>
              <a:t> Planned Work</a:t>
            </a:r>
          </a:p>
        </p:txBody>
      </p:sp>
    </p:spTree>
    <p:extLst>
      <p:ext uri="{BB962C8B-B14F-4D97-AF65-F5344CB8AC3E}">
        <p14:creationId xmlns:p14="http://schemas.microsoft.com/office/powerpoint/2010/main" val="204741498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000" y="3327398"/>
            <a:ext cx="10932000" cy="2237620"/>
          </a:xfrm>
        </p:spPr>
        <p:txBody>
          <a:bodyPr/>
          <a:lstStyle/>
          <a:p>
            <a:r>
              <a:rPr lang="en-GB" sz="4000" dirty="0"/>
              <a:t>Step 2</a:t>
            </a:r>
            <a:br>
              <a:rPr lang="en-GB" sz="4000" dirty="0"/>
            </a:br>
            <a:r>
              <a:rPr lang="en-GB" sz="4000" dirty="0"/>
              <a:t>analyse stakeholders at </a:t>
            </a:r>
            <a:r>
              <a:rPr lang="en-GB" sz="4000" dirty="0" err="1"/>
              <a:t>spo</a:t>
            </a:r>
            <a:r>
              <a:rPr lang="en-GB" sz="4000" dirty="0"/>
              <a:t> level</a:t>
            </a:r>
            <a:endParaRPr lang="en-GB" sz="25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9B3B91B-4BBE-4B10-A6CE-62F3839AD72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r>
              <a:rPr lang="de-AT" dirty="0"/>
              <a:t>Adam Richards, Social Value International</a:t>
            </a:r>
            <a:endParaRPr lang="en-GB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A73527C0-3A0E-4FDC-956F-9DAE48345A6C}"/>
              </a:ext>
            </a:extLst>
          </p:cNvPr>
          <p:cNvSpPr txBox="1">
            <a:spLocks/>
          </p:cNvSpPr>
          <p:nvPr/>
        </p:nvSpPr>
        <p:spPr>
          <a:xfrm>
            <a:off x="630000" y="3090448"/>
            <a:ext cx="7487941" cy="677104"/>
          </a:xfrm>
          <a:prstGeom prst="rect">
            <a:avLst/>
          </a:prstGeom>
          <a:noFill/>
        </p:spPr>
        <p:txBody>
          <a:bodyPr vert="horz" wrap="none" lIns="121917" tIns="60958" rIns="121917" bIns="60958" rtlCol="0" anchor="ctr" anchorCtr="0">
            <a:sp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b="1" kern="1200" cap="all" baseline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en-US" sz="2000" i="1" dirty="0">
                <a:solidFill>
                  <a:schemeClr val="accent2">
                    <a:lumMod val="60000"/>
                    <a:lumOff val="40000"/>
                  </a:schemeClr>
                </a:solidFill>
                <a:latin typeface="+mn-lt"/>
              </a:rPr>
              <a:t>Who experiences changes?</a:t>
            </a:r>
          </a:p>
          <a:p>
            <a:pPr algn="l"/>
            <a:r>
              <a:rPr lang="en-US" altLang="en-US" sz="2000" i="1" dirty="0">
                <a:solidFill>
                  <a:schemeClr val="accent2">
                    <a:lumMod val="60000"/>
                    <a:lumOff val="40000"/>
                  </a:schemeClr>
                </a:solidFill>
                <a:latin typeface="+mn-lt"/>
              </a:rPr>
              <a:t>What outcomes are (OR ARE LIKELY) Experienced? </a:t>
            </a:r>
          </a:p>
        </p:txBody>
      </p:sp>
    </p:spTree>
    <p:extLst>
      <p:ext uri="{BB962C8B-B14F-4D97-AF65-F5344CB8AC3E}">
        <p14:creationId xmlns:p14="http://schemas.microsoft.com/office/powerpoint/2010/main" val="260582931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kstvak 10"/>
          <p:cNvSpPr txBox="1"/>
          <p:nvPr/>
        </p:nvSpPr>
        <p:spPr>
          <a:xfrm>
            <a:off x="4659549" y="1087786"/>
            <a:ext cx="7150456" cy="4555089"/>
          </a:xfrm>
          <a:prstGeom prst="rect">
            <a:avLst/>
          </a:prstGeom>
          <a:noFill/>
        </p:spPr>
        <p:txBody>
          <a:bodyPr wrap="square" lIns="121917" tIns="60958" rIns="121917" bIns="60958" rtlCol="0">
            <a:spAutoFit/>
          </a:bodyPr>
          <a:lstStyle/>
          <a:p>
            <a:pPr marL="457189" indent="-457189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chemeClr val="accent2"/>
                </a:solidFill>
              </a:rPr>
              <a:t>Stakeholder:</a:t>
            </a:r>
            <a:r>
              <a:rPr lang="en-GB" sz="2400" dirty="0">
                <a:solidFill>
                  <a:srgbClr val="2B5293"/>
                </a:solidFill>
              </a:rPr>
              <a:t> </a:t>
            </a:r>
            <a:r>
              <a:rPr lang="en-GB" sz="2400" i="1" dirty="0">
                <a:solidFill>
                  <a:srgbClr val="2B5293"/>
                </a:solidFill>
                <a:ea typeface="Roboto Light" charset="0"/>
                <a:cs typeface="Roboto Light" charset="0"/>
              </a:rPr>
              <a:t>“Any party affecting and/or effected by the activities of the organisation”</a:t>
            </a:r>
          </a:p>
          <a:p>
            <a:pPr marL="457189" indent="-457189">
              <a:buFont typeface="Arial" panose="020B0604020202020204" pitchFamily="34" charset="0"/>
              <a:buChar char="•"/>
            </a:pPr>
            <a:endParaRPr lang="en-GB" sz="2400" dirty="0">
              <a:solidFill>
                <a:srgbClr val="2B5293"/>
              </a:solidFill>
              <a:ea typeface="Roboto Light" charset="0"/>
              <a:cs typeface="Roboto Light" charset="0"/>
            </a:endParaRPr>
          </a:p>
          <a:p>
            <a:pPr marL="457189" indent="-457189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rgbClr val="2B5293"/>
                </a:solidFill>
                <a:ea typeface="Roboto Light" charset="0"/>
                <a:cs typeface="Roboto Light" charset="0"/>
              </a:rPr>
              <a:t>Understand </a:t>
            </a:r>
          </a:p>
          <a:p>
            <a:pPr marL="1066773" lvl="1" indent="-457189">
              <a:buFont typeface="Arial" panose="020B0604020202020204" pitchFamily="34" charset="0"/>
              <a:buChar char="•"/>
            </a:pPr>
            <a:r>
              <a:rPr lang="en-GB" sz="2400" i="1" dirty="0">
                <a:solidFill>
                  <a:srgbClr val="2B5293"/>
                </a:solidFill>
                <a:ea typeface="Roboto Light" charset="0"/>
                <a:cs typeface="Roboto Light" charset="0"/>
              </a:rPr>
              <a:t>Expectations/interests </a:t>
            </a:r>
          </a:p>
          <a:p>
            <a:pPr marL="1066773" lvl="1" indent="-457189">
              <a:buFont typeface="Arial" panose="020B0604020202020204" pitchFamily="34" charset="0"/>
              <a:buChar char="•"/>
            </a:pPr>
            <a:r>
              <a:rPr lang="en-GB" sz="2400" i="1" dirty="0">
                <a:solidFill>
                  <a:srgbClr val="2B5293"/>
                </a:solidFill>
                <a:ea typeface="Roboto Light" charset="0"/>
                <a:cs typeface="Roboto Light" charset="0"/>
              </a:rPr>
              <a:t>contribution</a:t>
            </a:r>
          </a:p>
          <a:p>
            <a:pPr marL="1066773" lvl="1" indent="-457189">
              <a:buFont typeface="Arial" panose="020B0604020202020204" pitchFamily="34" charset="0"/>
              <a:buChar char="•"/>
            </a:pPr>
            <a:r>
              <a:rPr lang="en-GB" sz="2400" i="1" dirty="0">
                <a:solidFill>
                  <a:srgbClr val="2B5293"/>
                </a:solidFill>
                <a:ea typeface="Roboto Light" charset="0"/>
                <a:cs typeface="Roboto Light" charset="0"/>
              </a:rPr>
              <a:t>potential impact SPO’s work will have on them.</a:t>
            </a:r>
          </a:p>
          <a:p>
            <a:pPr marL="457189" indent="-457189">
              <a:buFont typeface="Arial" panose="020B0604020202020204" pitchFamily="34" charset="0"/>
              <a:buChar char="•"/>
            </a:pPr>
            <a:endParaRPr lang="en-GB" sz="2400" dirty="0">
              <a:solidFill>
                <a:srgbClr val="2B5293"/>
              </a:solidFill>
              <a:ea typeface="Roboto Light" charset="0"/>
              <a:cs typeface="Roboto Light" charset="0"/>
            </a:endParaRPr>
          </a:p>
          <a:p>
            <a:pPr marL="457189" indent="-457189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rgbClr val="2B5293"/>
                </a:solidFill>
                <a:ea typeface="Roboto Light" charset="0"/>
                <a:cs typeface="Roboto Light" charset="0"/>
              </a:rPr>
              <a:t>Two parts:</a:t>
            </a:r>
          </a:p>
          <a:p>
            <a:pPr marL="1066773" lvl="1" indent="-457189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rgbClr val="2B5293"/>
                </a:solidFill>
                <a:ea typeface="Roboto Light" charset="0"/>
                <a:cs typeface="Roboto Light" charset="0"/>
              </a:rPr>
              <a:t>Stakeholder </a:t>
            </a:r>
            <a:r>
              <a:rPr lang="en-GB" sz="2400" dirty="0">
                <a:solidFill>
                  <a:srgbClr val="E46B5C"/>
                </a:solidFill>
                <a:ea typeface="Roboto Light" charset="0"/>
                <a:cs typeface="Roboto Light" charset="0"/>
              </a:rPr>
              <a:t>identification</a:t>
            </a:r>
          </a:p>
          <a:p>
            <a:pPr marL="1066773" lvl="1" indent="-457189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rgbClr val="2B5293"/>
                </a:solidFill>
                <a:ea typeface="Roboto Light" charset="0"/>
                <a:cs typeface="Roboto Light" charset="0"/>
              </a:rPr>
              <a:t>Stakeholder </a:t>
            </a:r>
            <a:r>
              <a:rPr lang="en-GB" sz="2400" dirty="0">
                <a:solidFill>
                  <a:srgbClr val="E46B5C"/>
                </a:solidFill>
                <a:ea typeface="Roboto Light" charset="0"/>
                <a:cs typeface="Roboto Light" charset="0"/>
              </a:rPr>
              <a:t>engagement</a:t>
            </a:r>
          </a:p>
        </p:txBody>
      </p:sp>
      <p:sp>
        <p:nvSpPr>
          <p:cNvPr id="9" name="Tekstvak 8"/>
          <p:cNvSpPr txBox="1"/>
          <p:nvPr/>
        </p:nvSpPr>
        <p:spPr>
          <a:xfrm>
            <a:off x="5664613" y="347005"/>
            <a:ext cx="6145394" cy="400105"/>
          </a:xfrm>
          <a:prstGeom prst="rect">
            <a:avLst/>
          </a:prstGeom>
          <a:noFill/>
        </p:spPr>
        <p:txBody>
          <a:bodyPr wrap="none" lIns="121917" tIns="60958" rIns="121917" bIns="60958" rtlCol="0">
            <a:spAutoFit/>
          </a:bodyPr>
          <a:lstStyle/>
          <a:p>
            <a:pPr algn="r"/>
            <a:r>
              <a:rPr lang="nl-NL" b="1" dirty="0">
                <a:solidFill>
                  <a:srgbClr val="E46B5C"/>
                </a:solidFill>
                <a:latin typeface="+mj-lt"/>
                <a:ea typeface="Roboto" charset="0"/>
                <a:cs typeface="Roboto" charset="0"/>
              </a:rPr>
              <a:t>IMM PROCESS/ </a:t>
            </a:r>
            <a:r>
              <a:rPr lang="nl-NL" dirty="0">
                <a:solidFill>
                  <a:srgbClr val="E46B5C"/>
                </a:solidFill>
                <a:latin typeface="+mj-lt"/>
                <a:ea typeface="Roboto" charset="0"/>
                <a:cs typeface="Roboto" charset="0"/>
              </a:rPr>
              <a:t>STEP 2: ANALYSING STAKEHOLDERS</a:t>
            </a:r>
          </a:p>
        </p:txBody>
      </p:sp>
      <p:pic>
        <p:nvPicPr>
          <p:cNvPr id="5" name="Picture 4" descr="Managing Impact_2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0208" y="1366898"/>
            <a:ext cx="3996864" cy="3996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760360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testo 7">
            <a:extLst>
              <a:ext uri="{FF2B5EF4-FFF2-40B4-BE49-F238E27FC236}">
                <a16:creationId xmlns:a16="http://schemas.microsoft.com/office/drawing/2014/main" id="{1411CCED-C715-7042-B085-42CEEAD33374}"/>
              </a:ext>
            </a:extLst>
          </p:cNvPr>
          <p:cNvSpPr txBox="1">
            <a:spLocks/>
          </p:cNvSpPr>
          <p:nvPr/>
        </p:nvSpPr>
        <p:spPr>
          <a:xfrm>
            <a:off x="731404" y="6093296"/>
            <a:ext cx="8064500" cy="2728119"/>
          </a:xfrm>
          <a:prstGeom prst="rect">
            <a:avLst/>
          </a:prstGeom>
        </p:spPr>
        <p:txBody>
          <a:bodyPr/>
          <a:lstStyle>
            <a:lvl1pPr algn="l" defTabSz="8255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 sz="8800" b="0" i="0" kern="1200">
                <a:solidFill>
                  <a:schemeClr val="tx1"/>
                </a:solidFill>
                <a:latin typeface="LetoSans-Thin" panose="02000203000000000000" pitchFamily="2" charset="0"/>
                <a:ea typeface="Open Sans" charset="0"/>
                <a:cs typeface="Open Sans" charset="0"/>
                <a:sym typeface="Poppins" charset="0"/>
              </a:defRPr>
            </a:lvl1pPr>
            <a:lvl2pPr indent="228600" algn="l" defTabSz="825500" rtl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2200" kern="1200">
                <a:solidFill>
                  <a:srgbClr val="9B9A9C"/>
                </a:solidFill>
                <a:latin typeface="Open Sans" charset="0"/>
                <a:ea typeface="Open Sans" charset="0"/>
                <a:cs typeface="Open Sans" charset="0"/>
                <a:sym typeface="Poppins" charset="0"/>
              </a:defRPr>
            </a:lvl2pPr>
            <a:lvl3pPr indent="457200" algn="l" defTabSz="825500" rtl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2200" kern="1200">
                <a:solidFill>
                  <a:srgbClr val="9B9A9C"/>
                </a:solidFill>
                <a:latin typeface="Open Sans" charset="0"/>
                <a:ea typeface="Open Sans" charset="0"/>
                <a:cs typeface="Open Sans" charset="0"/>
                <a:sym typeface="Poppins" charset="0"/>
              </a:defRPr>
            </a:lvl3pPr>
            <a:lvl4pPr indent="685800" algn="l" defTabSz="825500" rtl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2200" kern="1200">
                <a:solidFill>
                  <a:srgbClr val="9B9A9C"/>
                </a:solidFill>
                <a:latin typeface="Open Sans" charset="0"/>
                <a:ea typeface="Open Sans" charset="0"/>
                <a:cs typeface="Open Sans" charset="0"/>
                <a:sym typeface="Poppins" charset="0"/>
              </a:defRPr>
            </a:lvl4pPr>
            <a:lvl5pPr indent="914400" algn="l" defTabSz="825500" rtl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2200" kern="1200">
                <a:solidFill>
                  <a:srgbClr val="9B9A9C"/>
                </a:solidFill>
                <a:latin typeface="Open Sans" charset="0"/>
                <a:ea typeface="Open Sans" charset="0"/>
                <a:cs typeface="Open Sans" charset="0"/>
                <a:sym typeface="Poppins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it-IT" sz="4400" dirty="0"/>
          </a:p>
        </p:txBody>
      </p:sp>
      <p:cxnSp>
        <p:nvCxnSpPr>
          <p:cNvPr id="5" name="Gerade Verbindung 6">
            <a:extLst>
              <a:ext uri="{FF2B5EF4-FFF2-40B4-BE49-F238E27FC236}">
                <a16:creationId xmlns:a16="http://schemas.microsoft.com/office/drawing/2014/main" id="{94947CEB-C056-4641-82C3-C1ED47DC6979}"/>
              </a:ext>
            </a:extLst>
          </p:cNvPr>
          <p:cNvCxnSpPr/>
          <p:nvPr/>
        </p:nvCxnSpPr>
        <p:spPr>
          <a:xfrm>
            <a:off x="5245874" y="4581822"/>
            <a:ext cx="268406" cy="0"/>
          </a:xfrm>
          <a:prstGeom prst="line">
            <a:avLst/>
          </a:prstGeom>
          <a:ln w="76200" cap="rnd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kstvak 4">
            <a:extLst>
              <a:ext uri="{FF2B5EF4-FFF2-40B4-BE49-F238E27FC236}">
                <a16:creationId xmlns:a16="http://schemas.microsoft.com/office/drawing/2014/main" id="{B868017B-7D9C-4C42-91C7-21A62D812E21}"/>
              </a:ext>
            </a:extLst>
          </p:cNvPr>
          <p:cNvSpPr txBox="1"/>
          <p:nvPr/>
        </p:nvSpPr>
        <p:spPr>
          <a:xfrm>
            <a:off x="2400323" y="1413885"/>
            <a:ext cx="3211165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nl-NL" sz="1500" baseline="0" dirty="0">
                <a:solidFill>
                  <a:schemeClr val="accent1"/>
                </a:solidFill>
                <a:latin typeface="+mj-lt"/>
                <a:ea typeface="Roboto" charset="0"/>
                <a:cs typeface="Roboto" charset="0"/>
              </a:rPr>
              <a:t>EVPA</a:t>
            </a:r>
            <a:br>
              <a:rPr lang="nl-NL" sz="1500" baseline="0" dirty="0">
                <a:solidFill>
                  <a:schemeClr val="accent1"/>
                </a:solidFill>
                <a:latin typeface="+mj-lt"/>
                <a:ea typeface="Roboto" charset="0"/>
                <a:cs typeface="Roboto" charset="0"/>
              </a:rPr>
            </a:br>
            <a:r>
              <a:rPr lang="nl-NL" sz="1500" baseline="0" dirty="0">
                <a:solidFill>
                  <a:schemeClr val="accent1"/>
                </a:solidFill>
                <a:latin typeface="+mj-lt"/>
                <a:ea typeface="Roboto" charset="0"/>
                <a:cs typeface="Roboto" charset="0"/>
              </a:rPr>
              <a:t>RUE ROYALE 94</a:t>
            </a:r>
          </a:p>
          <a:p>
            <a:pPr algn="r"/>
            <a:r>
              <a:rPr lang="nl-NL" sz="1500" baseline="0" dirty="0">
                <a:solidFill>
                  <a:schemeClr val="accent1"/>
                </a:solidFill>
                <a:latin typeface="+mj-lt"/>
                <a:ea typeface="Roboto" charset="0"/>
                <a:cs typeface="Roboto" charset="0"/>
              </a:rPr>
              <a:t>B-1000 BRUSSELS</a:t>
            </a:r>
          </a:p>
          <a:p>
            <a:pPr algn="r"/>
            <a:endParaRPr lang="nl-NL" sz="1500" baseline="0" dirty="0">
              <a:solidFill>
                <a:schemeClr val="accent1"/>
              </a:solidFill>
              <a:latin typeface="+mj-lt"/>
              <a:ea typeface="Roboto" charset="0"/>
              <a:cs typeface="Roboto" charset="0"/>
            </a:endParaRPr>
          </a:p>
          <a:p>
            <a:pPr algn="r"/>
            <a:r>
              <a:rPr lang="nl-NL" sz="1500" baseline="0" dirty="0">
                <a:solidFill>
                  <a:schemeClr val="accent1"/>
                </a:solidFill>
                <a:latin typeface="+mj-lt"/>
                <a:ea typeface="Roboto" charset="0"/>
                <a:cs typeface="Roboto" charset="0"/>
              </a:rPr>
              <a:t>T +32 2 513 21 31</a:t>
            </a:r>
          </a:p>
          <a:p>
            <a:pPr algn="r"/>
            <a:r>
              <a:rPr lang="nl-NL" sz="1500" baseline="0" dirty="0">
                <a:solidFill>
                  <a:schemeClr val="accent1"/>
                </a:solidFill>
                <a:latin typeface="+mj-lt"/>
                <a:ea typeface="Roboto" charset="0"/>
                <a:cs typeface="Roboto" charset="0"/>
              </a:rPr>
              <a:t>info@evpa.eu.com</a:t>
            </a:r>
          </a:p>
          <a:p>
            <a:pPr algn="r"/>
            <a:endParaRPr lang="nl-NL" sz="1500" baseline="0" dirty="0">
              <a:solidFill>
                <a:schemeClr val="accent1"/>
              </a:solidFill>
              <a:latin typeface="+mj-lt"/>
              <a:ea typeface="Roboto" charset="0"/>
              <a:cs typeface="Roboto" charset="0"/>
            </a:endParaRPr>
          </a:p>
          <a:p>
            <a:pPr algn="r"/>
            <a:r>
              <a:rPr lang="nl-NL" sz="1500" baseline="0" dirty="0">
                <a:solidFill>
                  <a:schemeClr val="accent1"/>
                </a:solidFill>
                <a:latin typeface="+mj-lt"/>
                <a:ea typeface="Roboto" charset="0"/>
                <a:cs typeface="Roboto" charset="0"/>
              </a:rPr>
              <a:t>     </a:t>
            </a:r>
            <a:r>
              <a:rPr lang="nl-NL" sz="1500" baseline="0" dirty="0" err="1">
                <a:solidFill>
                  <a:schemeClr val="accent1"/>
                </a:solidFill>
                <a:latin typeface="+mj-lt"/>
                <a:ea typeface="Roboto" charset="0"/>
                <a:cs typeface="Roboto" charset="0"/>
              </a:rPr>
              <a:t>EVPAupdates</a:t>
            </a:r>
            <a:r>
              <a:rPr lang="nl-NL" sz="1500" baseline="0" dirty="0">
                <a:solidFill>
                  <a:schemeClr val="accent1"/>
                </a:solidFill>
                <a:latin typeface="+mj-lt"/>
                <a:ea typeface="Roboto" charset="0"/>
                <a:cs typeface="Roboto" charset="0"/>
              </a:rPr>
              <a:t>      </a:t>
            </a:r>
          </a:p>
          <a:p>
            <a:pPr algn="r"/>
            <a:r>
              <a:rPr lang="nl-NL" sz="1500" baseline="0" dirty="0">
                <a:solidFill>
                  <a:schemeClr val="accent1"/>
                </a:solidFill>
                <a:latin typeface="+mj-lt"/>
                <a:ea typeface="Roboto" charset="0"/>
                <a:cs typeface="Roboto" charset="0"/>
              </a:rPr>
              <a:t>     </a:t>
            </a:r>
            <a:r>
              <a:rPr lang="nl-NL" sz="1500" baseline="0" dirty="0" err="1">
                <a:solidFill>
                  <a:schemeClr val="accent1"/>
                </a:solidFill>
                <a:latin typeface="+mj-lt"/>
                <a:ea typeface="Roboto" charset="0"/>
                <a:cs typeface="Roboto" charset="0"/>
              </a:rPr>
              <a:t>evpa</a:t>
            </a:r>
            <a:endParaRPr lang="nl-NL" sz="1500" baseline="0" dirty="0">
              <a:solidFill>
                <a:schemeClr val="accent1"/>
              </a:solidFill>
              <a:latin typeface="+mj-lt"/>
              <a:ea typeface="Roboto" charset="0"/>
              <a:cs typeface="Roboto" charset="0"/>
            </a:endParaRPr>
          </a:p>
          <a:p>
            <a:pPr algn="r"/>
            <a:r>
              <a:rPr lang="nl-NL" sz="1500" baseline="0" dirty="0">
                <a:solidFill>
                  <a:schemeClr val="accent1"/>
                </a:solidFill>
                <a:latin typeface="+mj-lt"/>
                <a:ea typeface="Roboto" charset="0"/>
                <a:cs typeface="Roboto" charset="0"/>
              </a:rPr>
              <a:t>     @_EVPA_</a:t>
            </a:r>
          </a:p>
          <a:p>
            <a:pPr algn="r"/>
            <a:endParaRPr lang="nl-NL" sz="1500" baseline="0" dirty="0">
              <a:solidFill>
                <a:schemeClr val="tx2"/>
              </a:solidFill>
              <a:latin typeface="+mj-lt"/>
              <a:ea typeface="Roboto" charset="0"/>
              <a:cs typeface="Roboto" charset="0"/>
            </a:endParaRPr>
          </a:p>
          <a:p>
            <a:pPr algn="r"/>
            <a:r>
              <a:rPr lang="nl-NL" sz="1500" baseline="0" dirty="0">
                <a:solidFill>
                  <a:schemeClr val="accent2"/>
                </a:solidFill>
                <a:latin typeface="+mj-lt"/>
                <a:ea typeface="Roboto" charset="0"/>
                <a:cs typeface="Roboto" charset="0"/>
              </a:rPr>
              <a:t>www.evpa.eu.com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C58BAC6-446A-41EB-B776-A1EEFC7C0D1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4664" y="1413885"/>
            <a:ext cx="3387434" cy="975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927841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EVPA">
      <a:dk1>
        <a:sysClr val="windowText" lastClr="000000"/>
      </a:dk1>
      <a:lt1>
        <a:sysClr val="window" lastClr="FFFFFF"/>
      </a:lt1>
      <a:dk2>
        <a:srgbClr val="1E2758"/>
      </a:dk2>
      <a:lt2>
        <a:srgbClr val="EEECE1"/>
      </a:lt2>
      <a:accent1>
        <a:srgbClr val="2F52A0"/>
      </a:accent1>
      <a:accent2>
        <a:srgbClr val="ED6A5B"/>
      </a:accent2>
      <a:accent3>
        <a:srgbClr val="C16277"/>
      </a:accent3>
      <a:accent4>
        <a:srgbClr val="8F5F8F"/>
      </a:accent4>
      <a:accent5>
        <a:srgbClr val="5C579B"/>
      </a:accent5>
      <a:accent6>
        <a:srgbClr val="1E2758"/>
      </a:accent6>
      <a:hlink>
        <a:srgbClr val="2F52A0"/>
      </a:hlink>
      <a:folHlink>
        <a:srgbClr val="C16277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4717</TotalTime>
  <Words>2159</Words>
  <Application>Microsoft Office PowerPoint</Application>
  <PresentationFormat>Widescreen</PresentationFormat>
  <Paragraphs>321</Paragraphs>
  <Slides>26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8" baseType="lpstr">
      <vt:lpstr>Arial</vt:lpstr>
      <vt:lpstr>Arial (Body)</vt:lpstr>
      <vt:lpstr>Arial (Headings)</vt:lpstr>
      <vt:lpstr>Berlin Sans FB Demi</vt:lpstr>
      <vt:lpstr>Calibri</vt:lpstr>
      <vt:lpstr>LetoSans-Thin</vt:lpstr>
      <vt:lpstr>Open Sans</vt:lpstr>
      <vt:lpstr>Open Sans Light</vt:lpstr>
      <vt:lpstr>Roboto</vt:lpstr>
      <vt:lpstr>Symbol</vt:lpstr>
      <vt:lpstr>Wingdings</vt:lpstr>
      <vt:lpstr>Office Theme</vt:lpstr>
      <vt:lpstr>In-Depth Social Impact Measurement &amp; Management Online Training</vt:lpstr>
      <vt:lpstr>How To Set-up An Impact Measurement And Management System At The Social Purpose Organisation (SPO) Level – From Setting Objectives To Analysing Stakeholders</vt:lpstr>
      <vt:lpstr>PowerPoint Presentation</vt:lpstr>
      <vt:lpstr>The Course Agenda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What do we mean by  value, impact and management?</vt:lpstr>
      <vt:lpstr>PowerPoint Presentation</vt:lpstr>
      <vt:lpstr>PowerPoint Presentation</vt:lpstr>
      <vt:lpstr>Two screens for Materiality</vt:lpstr>
      <vt:lpstr>PowerPoint Presentation</vt:lpstr>
      <vt:lpstr>The Principles of Social Value</vt:lpstr>
      <vt:lpstr>PowerPoint Presentation</vt:lpstr>
      <vt:lpstr>Five steps process and practice Spo level</vt:lpstr>
      <vt:lpstr>PowerPoint Presentation</vt:lpstr>
      <vt:lpstr>Step 1 Setting up objectives at SPO level </vt:lpstr>
      <vt:lpstr>PowerPoint Presentation</vt:lpstr>
      <vt:lpstr>PowerPoint Presentation</vt:lpstr>
      <vt:lpstr>PowerPoint Presentation</vt:lpstr>
      <vt:lpstr>Step 2 analyse stakeholders at spo level</vt:lpstr>
      <vt:lpstr>PowerPoint Presentation</vt:lpstr>
      <vt:lpstr>PowerPoint Presentation</vt:lpstr>
    </vt:vector>
  </TitlesOfParts>
  <Company>Temp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Investing For Impact</dc:title>
  <dc:creator>Florian Tuder</dc:creator>
  <cp:lastModifiedBy>Sara Seganti</cp:lastModifiedBy>
  <cp:revision>137</cp:revision>
  <cp:lastPrinted>2021-09-14T05:36:03Z</cp:lastPrinted>
  <dcterms:created xsi:type="dcterms:W3CDTF">2020-12-10T18:41:05Z</dcterms:created>
  <dcterms:modified xsi:type="dcterms:W3CDTF">2022-08-26T15:19:27Z</dcterms:modified>
</cp:coreProperties>
</file>